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4" r:id="rId17"/>
    <p:sldId id="272" r:id="rId18"/>
    <p:sldId id="273" r:id="rId19"/>
    <p:sldId id="275" r:id="rId20"/>
    <p:sldId id="277" r:id="rId21"/>
    <p:sldId id="276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5" r:id="rId39"/>
    <p:sldId id="296" r:id="rId40"/>
    <p:sldId id="297" r:id="rId41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FFFF00"/>
    <a:srgbClr val="FF33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2" d="100"/>
          <a:sy n="42" d="100"/>
        </p:scale>
        <p:origin x="79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301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66B1A0-BAB1-4550-AFC1-1C943A03ED0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231709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335480F-AA13-482D-9792-02BFFB6F2837}" type="slidenum">
              <a:rPr lang="pl-PL" altLang="pl-PL" sz="1200"/>
              <a:pPr eaLnBrk="1" hangingPunct="1"/>
              <a:t>1</a:t>
            </a:fld>
            <a:endParaRPr lang="pl-PL" altLang="pl-PL" sz="1200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l-PL" smtClean="0"/>
              <a:t>Związek Ochotniczych Straży Pożarnych Rzeczypospolitej Polskiej – Zarząd Główny w Warszawie</a:t>
            </a:r>
          </a:p>
        </p:txBody>
      </p:sp>
    </p:spTree>
    <p:extLst>
      <p:ext uri="{BB962C8B-B14F-4D97-AF65-F5344CB8AC3E}">
        <p14:creationId xmlns:p14="http://schemas.microsoft.com/office/powerpoint/2010/main" val="30267595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8F2E98E-97A0-4AA6-B48D-B8B627FA8BF2}" type="slidenum">
              <a:rPr lang="pl-PL" altLang="pl-PL" sz="1200"/>
              <a:pPr eaLnBrk="1" hangingPunct="1"/>
              <a:t>10</a:t>
            </a:fld>
            <a:endParaRPr lang="pl-PL" altLang="pl-PL" sz="1200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l-PL" smtClean="0"/>
              <a:t>Związek Ochotniczych Straży Pożarnych Rzeczypospolitej Polskiej – Zarząd Główny w Warszawie</a:t>
            </a:r>
          </a:p>
        </p:txBody>
      </p:sp>
    </p:spTree>
    <p:extLst>
      <p:ext uri="{BB962C8B-B14F-4D97-AF65-F5344CB8AC3E}">
        <p14:creationId xmlns:p14="http://schemas.microsoft.com/office/powerpoint/2010/main" val="21785224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26A5C50-2221-49E2-AF82-842023BA1EB2}" type="slidenum">
              <a:rPr lang="pl-PL" altLang="pl-PL" sz="1200"/>
              <a:pPr eaLnBrk="1" hangingPunct="1"/>
              <a:t>11</a:t>
            </a:fld>
            <a:endParaRPr lang="pl-PL" altLang="pl-PL" sz="1200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l-PL" smtClean="0"/>
              <a:t>Związek Ochotniczych Straży Pożarnych Rzeczypospolitej Polskiej – Zarząd Główny w Warszawie</a:t>
            </a:r>
          </a:p>
        </p:txBody>
      </p:sp>
    </p:spTree>
    <p:extLst>
      <p:ext uri="{BB962C8B-B14F-4D97-AF65-F5344CB8AC3E}">
        <p14:creationId xmlns:p14="http://schemas.microsoft.com/office/powerpoint/2010/main" val="14554901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9C38777-66FA-43AA-8438-27B673D0B3C6}" type="slidenum">
              <a:rPr lang="pl-PL" altLang="pl-PL" sz="1200"/>
              <a:pPr eaLnBrk="1" hangingPunct="1"/>
              <a:t>12</a:t>
            </a:fld>
            <a:endParaRPr lang="pl-PL" altLang="pl-PL" sz="1200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l-PL" smtClean="0"/>
              <a:t>Związek Ochotniczych Straży Pożarnych Rzeczypospolitej Polskiej – Zarząd Główny w Warszawie</a:t>
            </a:r>
          </a:p>
        </p:txBody>
      </p:sp>
    </p:spTree>
    <p:extLst>
      <p:ext uri="{BB962C8B-B14F-4D97-AF65-F5344CB8AC3E}">
        <p14:creationId xmlns:p14="http://schemas.microsoft.com/office/powerpoint/2010/main" val="8204250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877DB6C-EF28-4819-AAAE-AD4C18E58420}" type="slidenum">
              <a:rPr lang="pl-PL" altLang="pl-PL" sz="1200"/>
              <a:pPr eaLnBrk="1" hangingPunct="1"/>
              <a:t>13</a:t>
            </a:fld>
            <a:endParaRPr lang="pl-PL" altLang="pl-PL" sz="1200"/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l-PL" smtClean="0"/>
              <a:t>Związek Ochotniczych Straży Pożarnych Rzeczypospolitej Polskiej – Zarząd Główny w Warszawie</a:t>
            </a:r>
          </a:p>
        </p:txBody>
      </p:sp>
    </p:spTree>
    <p:extLst>
      <p:ext uri="{BB962C8B-B14F-4D97-AF65-F5344CB8AC3E}">
        <p14:creationId xmlns:p14="http://schemas.microsoft.com/office/powerpoint/2010/main" val="11190726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6E843B2-D5C4-497D-B432-F35260D4586C}" type="slidenum">
              <a:rPr lang="pl-PL" altLang="pl-PL" sz="1200"/>
              <a:pPr eaLnBrk="1" hangingPunct="1"/>
              <a:t>14</a:t>
            </a:fld>
            <a:endParaRPr lang="pl-PL" altLang="pl-PL" sz="1200"/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l-PL" smtClean="0"/>
              <a:t>Związek Ochotniczych Straży Pożarnych Rzeczypospolitej Polskiej – Zarząd Główny w Warszawie</a:t>
            </a:r>
          </a:p>
        </p:txBody>
      </p:sp>
    </p:spTree>
    <p:extLst>
      <p:ext uri="{BB962C8B-B14F-4D97-AF65-F5344CB8AC3E}">
        <p14:creationId xmlns:p14="http://schemas.microsoft.com/office/powerpoint/2010/main" val="7104029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9FE2756-1B64-4141-ADAF-178DBAD5FDA8}" type="slidenum">
              <a:rPr lang="pl-PL" altLang="pl-PL" sz="1200"/>
              <a:pPr eaLnBrk="1" hangingPunct="1"/>
              <a:t>15</a:t>
            </a:fld>
            <a:endParaRPr lang="pl-PL" altLang="pl-PL" sz="1200"/>
          </a:p>
        </p:txBody>
      </p:sp>
      <p:sp>
        <p:nvSpPr>
          <p:cNvPr id="583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l-PL" smtClean="0"/>
              <a:t>Związek Ochotniczych Straży Pożarnych Rzeczypospolitej Polskiej – Zarząd Główny w Warszawie</a:t>
            </a:r>
          </a:p>
        </p:txBody>
      </p:sp>
    </p:spTree>
    <p:extLst>
      <p:ext uri="{BB962C8B-B14F-4D97-AF65-F5344CB8AC3E}">
        <p14:creationId xmlns:p14="http://schemas.microsoft.com/office/powerpoint/2010/main" val="35012990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F9A3299-4E01-4EA1-BDF1-86281A100D66}" type="slidenum">
              <a:rPr lang="pl-PL" altLang="pl-PL" sz="1200"/>
              <a:pPr eaLnBrk="1" hangingPunct="1"/>
              <a:t>16</a:t>
            </a:fld>
            <a:endParaRPr lang="pl-PL" altLang="pl-PL" sz="1200"/>
          </a:p>
        </p:txBody>
      </p:sp>
      <p:sp>
        <p:nvSpPr>
          <p:cNvPr id="593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l-PL" smtClean="0"/>
              <a:t>Związek Ochotniczych Straży Pożarnych Rzeczypospolitej Polskiej – Zarząd Główny w Warszawie</a:t>
            </a:r>
          </a:p>
        </p:txBody>
      </p:sp>
    </p:spTree>
    <p:extLst>
      <p:ext uri="{BB962C8B-B14F-4D97-AF65-F5344CB8AC3E}">
        <p14:creationId xmlns:p14="http://schemas.microsoft.com/office/powerpoint/2010/main" val="6464655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39F9D7C-590F-46A9-9866-DC2E904DF7BE}" type="slidenum">
              <a:rPr lang="pl-PL" altLang="pl-PL" sz="1200"/>
              <a:pPr eaLnBrk="1" hangingPunct="1"/>
              <a:t>17</a:t>
            </a:fld>
            <a:endParaRPr lang="pl-PL" altLang="pl-PL" sz="1200"/>
          </a:p>
        </p:txBody>
      </p:sp>
      <p:sp>
        <p:nvSpPr>
          <p:cNvPr id="604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l-PL" smtClean="0"/>
              <a:t>Związek Ochotniczych Straży Pożarnych Rzeczypospolitej Polskiej – Zarząd Główny w Warszawie</a:t>
            </a:r>
          </a:p>
        </p:txBody>
      </p:sp>
    </p:spTree>
    <p:extLst>
      <p:ext uri="{BB962C8B-B14F-4D97-AF65-F5344CB8AC3E}">
        <p14:creationId xmlns:p14="http://schemas.microsoft.com/office/powerpoint/2010/main" val="14687344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6AE6177-0CBC-4232-8533-496DF9A42D9F}" type="slidenum">
              <a:rPr lang="pl-PL" altLang="pl-PL" sz="1200"/>
              <a:pPr eaLnBrk="1" hangingPunct="1"/>
              <a:t>18</a:t>
            </a:fld>
            <a:endParaRPr lang="pl-PL" altLang="pl-PL" sz="1200"/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l-PL" smtClean="0"/>
              <a:t>Związek Ochotniczych Straży Pożarnych Rzeczypospolitej Polskiej – Zarząd Główny w Warszawie</a:t>
            </a:r>
          </a:p>
        </p:txBody>
      </p:sp>
    </p:spTree>
    <p:extLst>
      <p:ext uri="{BB962C8B-B14F-4D97-AF65-F5344CB8AC3E}">
        <p14:creationId xmlns:p14="http://schemas.microsoft.com/office/powerpoint/2010/main" val="3417253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1E7C29C-F655-4026-AB63-A7B74B76BAEA}" type="slidenum">
              <a:rPr lang="pl-PL" altLang="pl-PL" sz="1200"/>
              <a:pPr eaLnBrk="1" hangingPunct="1"/>
              <a:t>19</a:t>
            </a:fld>
            <a:endParaRPr lang="pl-PL" altLang="pl-PL" sz="1200"/>
          </a:p>
        </p:txBody>
      </p:sp>
      <p:sp>
        <p:nvSpPr>
          <p:cNvPr id="624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l-PL" smtClean="0"/>
              <a:t>Związek Ochotniczych Straży Pożarnych Rzeczypospolitej Polskiej – Zarząd Główny w Warszawie</a:t>
            </a:r>
          </a:p>
        </p:txBody>
      </p:sp>
    </p:spTree>
    <p:extLst>
      <p:ext uri="{BB962C8B-B14F-4D97-AF65-F5344CB8AC3E}">
        <p14:creationId xmlns:p14="http://schemas.microsoft.com/office/powerpoint/2010/main" val="3800021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471BBCD-C6D9-4C5F-99A7-5CA4DC06277F}" type="slidenum">
              <a:rPr lang="pl-PL" altLang="pl-PL" sz="1200"/>
              <a:pPr eaLnBrk="1" hangingPunct="1"/>
              <a:t>2</a:t>
            </a:fld>
            <a:endParaRPr lang="pl-PL" altLang="pl-PL" sz="1200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l-PL" smtClean="0"/>
              <a:t>Związek Ochotniczych Straży Pożarnych Rzeczypospolitej Polskiej – Zarząd Główny w Warszawie</a:t>
            </a:r>
          </a:p>
        </p:txBody>
      </p:sp>
    </p:spTree>
    <p:extLst>
      <p:ext uri="{BB962C8B-B14F-4D97-AF65-F5344CB8AC3E}">
        <p14:creationId xmlns:p14="http://schemas.microsoft.com/office/powerpoint/2010/main" val="12294957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E61E0D5-AD39-4455-BCD0-E69CB9F9CA6A}" type="slidenum">
              <a:rPr lang="pl-PL" altLang="pl-PL" sz="1200"/>
              <a:pPr eaLnBrk="1" hangingPunct="1"/>
              <a:t>20</a:t>
            </a:fld>
            <a:endParaRPr lang="pl-PL" altLang="pl-PL" sz="1200"/>
          </a:p>
        </p:txBody>
      </p:sp>
      <p:sp>
        <p:nvSpPr>
          <p:cNvPr id="634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l-PL" smtClean="0"/>
              <a:t>Związek Ochotniczych Straży Pożarnych Rzeczypospolitej Polskiej – Zarząd Główny w Warszawie</a:t>
            </a:r>
          </a:p>
        </p:txBody>
      </p:sp>
    </p:spTree>
    <p:extLst>
      <p:ext uri="{BB962C8B-B14F-4D97-AF65-F5344CB8AC3E}">
        <p14:creationId xmlns:p14="http://schemas.microsoft.com/office/powerpoint/2010/main" val="11305250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6F6BEDB-D087-402B-B88D-96D0D85EF94B}" type="slidenum">
              <a:rPr lang="pl-PL" altLang="pl-PL" sz="1200"/>
              <a:pPr eaLnBrk="1" hangingPunct="1"/>
              <a:t>21</a:t>
            </a:fld>
            <a:endParaRPr lang="pl-PL" altLang="pl-PL" sz="1200"/>
          </a:p>
        </p:txBody>
      </p:sp>
      <p:sp>
        <p:nvSpPr>
          <p:cNvPr id="645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l-PL" smtClean="0"/>
              <a:t>Związek Ochotniczych Straży Pożarnych Rzeczypospolitej Polskiej – Zarząd Główny w Warszawie</a:t>
            </a:r>
          </a:p>
        </p:txBody>
      </p:sp>
    </p:spTree>
    <p:extLst>
      <p:ext uri="{BB962C8B-B14F-4D97-AF65-F5344CB8AC3E}">
        <p14:creationId xmlns:p14="http://schemas.microsoft.com/office/powerpoint/2010/main" val="5942223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FEC6A78-7013-48EF-AE10-677F7F3D507F}" type="slidenum">
              <a:rPr lang="pl-PL" altLang="pl-PL" sz="1200"/>
              <a:pPr eaLnBrk="1" hangingPunct="1"/>
              <a:t>22</a:t>
            </a:fld>
            <a:endParaRPr lang="pl-PL" altLang="pl-PL" sz="1200"/>
          </a:p>
        </p:txBody>
      </p:sp>
      <p:sp>
        <p:nvSpPr>
          <p:cNvPr id="655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l-PL" smtClean="0"/>
              <a:t>Związek Ochotniczych Straży Pożarnych Rzeczypospolitej Polskiej – Zarząd Główny w Warszawie</a:t>
            </a:r>
          </a:p>
        </p:txBody>
      </p:sp>
    </p:spTree>
    <p:extLst>
      <p:ext uri="{BB962C8B-B14F-4D97-AF65-F5344CB8AC3E}">
        <p14:creationId xmlns:p14="http://schemas.microsoft.com/office/powerpoint/2010/main" val="26284239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D552DCE-8455-4AC6-9CE2-65DEE03B4B2A}" type="slidenum">
              <a:rPr lang="pl-PL" altLang="pl-PL" sz="1200"/>
              <a:pPr eaLnBrk="1" hangingPunct="1"/>
              <a:t>23</a:t>
            </a:fld>
            <a:endParaRPr lang="pl-PL" altLang="pl-PL" sz="1200"/>
          </a:p>
        </p:txBody>
      </p:sp>
      <p:sp>
        <p:nvSpPr>
          <p:cNvPr id="665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l-PL" smtClean="0"/>
              <a:t>Związek Ochotniczych Straży Pożarnych Rzeczypospolitej Polskiej – Zarząd Główny w Warszawie</a:t>
            </a:r>
          </a:p>
        </p:txBody>
      </p:sp>
    </p:spTree>
    <p:extLst>
      <p:ext uri="{BB962C8B-B14F-4D97-AF65-F5344CB8AC3E}">
        <p14:creationId xmlns:p14="http://schemas.microsoft.com/office/powerpoint/2010/main" val="26372745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102004E-E510-458A-90C4-E183E3BA05F3}" type="slidenum">
              <a:rPr lang="pl-PL" altLang="pl-PL" sz="1200"/>
              <a:pPr eaLnBrk="1" hangingPunct="1"/>
              <a:t>24</a:t>
            </a:fld>
            <a:endParaRPr lang="pl-PL" altLang="pl-PL" sz="1200"/>
          </a:p>
        </p:txBody>
      </p:sp>
      <p:sp>
        <p:nvSpPr>
          <p:cNvPr id="675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l-PL" smtClean="0"/>
              <a:t>Związek Ochotniczych Straży Pożarnych Rzeczypospolitej Polskiej – Zarząd Główny w Warszawie</a:t>
            </a:r>
          </a:p>
        </p:txBody>
      </p:sp>
    </p:spTree>
    <p:extLst>
      <p:ext uri="{BB962C8B-B14F-4D97-AF65-F5344CB8AC3E}">
        <p14:creationId xmlns:p14="http://schemas.microsoft.com/office/powerpoint/2010/main" val="2723170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5E51DBE-A732-4D5D-842A-93BF5AEB285A}" type="slidenum">
              <a:rPr lang="pl-PL" altLang="pl-PL" sz="1200"/>
              <a:pPr eaLnBrk="1" hangingPunct="1"/>
              <a:t>25</a:t>
            </a:fld>
            <a:endParaRPr lang="pl-PL" altLang="pl-PL" sz="1200"/>
          </a:p>
        </p:txBody>
      </p:sp>
      <p:sp>
        <p:nvSpPr>
          <p:cNvPr id="686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l-PL" smtClean="0"/>
              <a:t>Związek Ochotniczych Straży Pożarnych Rzeczypospolitej Polskiej – Zarząd Główny w Warszawie</a:t>
            </a:r>
          </a:p>
        </p:txBody>
      </p:sp>
    </p:spTree>
    <p:extLst>
      <p:ext uri="{BB962C8B-B14F-4D97-AF65-F5344CB8AC3E}">
        <p14:creationId xmlns:p14="http://schemas.microsoft.com/office/powerpoint/2010/main" val="332652623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1AFDA4B-4ED9-4D96-BA5A-C36917D32BEE}" type="slidenum">
              <a:rPr lang="pl-PL" altLang="pl-PL" sz="1200"/>
              <a:pPr eaLnBrk="1" hangingPunct="1"/>
              <a:t>26</a:t>
            </a:fld>
            <a:endParaRPr lang="pl-PL" altLang="pl-PL" sz="1200"/>
          </a:p>
        </p:txBody>
      </p:sp>
      <p:sp>
        <p:nvSpPr>
          <p:cNvPr id="696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l-PL" smtClean="0"/>
              <a:t>Związek Ochotniczych Straży Pożarnych Rzeczypospolitej Polskiej – Zarząd Główny w Warszawie</a:t>
            </a:r>
          </a:p>
        </p:txBody>
      </p:sp>
    </p:spTree>
    <p:extLst>
      <p:ext uri="{BB962C8B-B14F-4D97-AF65-F5344CB8AC3E}">
        <p14:creationId xmlns:p14="http://schemas.microsoft.com/office/powerpoint/2010/main" val="16481691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16DB47C-088B-4FBF-9E99-210EB1510897}" type="slidenum">
              <a:rPr lang="pl-PL" altLang="pl-PL" sz="1200"/>
              <a:pPr eaLnBrk="1" hangingPunct="1"/>
              <a:t>27</a:t>
            </a:fld>
            <a:endParaRPr lang="pl-PL" altLang="pl-PL" sz="1200"/>
          </a:p>
        </p:txBody>
      </p:sp>
      <p:sp>
        <p:nvSpPr>
          <p:cNvPr id="706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l-PL" smtClean="0"/>
              <a:t>Związek Ochotniczych Straży Pożarnych Rzeczypospolitej Polskiej – Zarząd Główny w Warszawie</a:t>
            </a:r>
          </a:p>
        </p:txBody>
      </p:sp>
    </p:spTree>
    <p:extLst>
      <p:ext uri="{BB962C8B-B14F-4D97-AF65-F5344CB8AC3E}">
        <p14:creationId xmlns:p14="http://schemas.microsoft.com/office/powerpoint/2010/main" val="384795986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6C68A8F-08D0-445E-9A77-1557DBC4E21F}" type="slidenum">
              <a:rPr lang="pl-PL" altLang="pl-PL" sz="1200"/>
              <a:pPr eaLnBrk="1" hangingPunct="1"/>
              <a:t>28</a:t>
            </a:fld>
            <a:endParaRPr lang="pl-PL" altLang="pl-PL" sz="1200"/>
          </a:p>
        </p:txBody>
      </p:sp>
      <p:sp>
        <p:nvSpPr>
          <p:cNvPr id="716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l-PL" smtClean="0"/>
              <a:t>Związek Ochotniczych Straży Pożarnych Rzeczypospolitej Polskiej – Zarząd Główny w Warszawie</a:t>
            </a:r>
          </a:p>
        </p:txBody>
      </p:sp>
    </p:spTree>
    <p:extLst>
      <p:ext uri="{BB962C8B-B14F-4D97-AF65-F5344CB8AC3E}">
        <p14:creationId xmlns:p14="http://schemas.microsoft.com/office/powerpoint/2010/main" val="82346908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3D3D43C-1ECF-4C80-8D3D-B0F8CB2C21FE}" type="slidenum">
              <a:rPr lang="pl-PL" altLang="pl-PL" sz="1200"/>
              <a:pPr eaLnBrk="1" hangingPunct="1"/>
              <a:t>29</a:t>
            </a:fld>
            <a:endParaRPr lang="pl-PL" altLang="pl-PL" sz="1200"/>
          </a:p>
        </p:txBody>
      </p:sp>
      <p:sp>
        <p:nvSpPr>
          <p:cNvPr id="727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l-PL" smtClean="0"/>
              <a:t>Związek Ochotniczych Straży Pożarnych Rzeczypospolitej Polskiej – Zarząd Główny w Warszawie</a:t>
            </a:r>
          </a:p>
        </p:txBody>
      </p:sp>
    </p:spTree>
    <p:extLst>
      <p:ext uri="{BB962C8B-B14F-4D97-AF65-F5344CB8AC3E}">
        <p14:creationId xmlns:p14="http://schemas.microsoft.com/office/powerpoint/2010/main" val="592569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3DB2856-5FDA-4FF3-AB24-D9190848A6C2}" type="slidenum">
              <a:rPr lang="pl-PL" altLang="pl-PL" sz="1200"/>
              <a:pPr eaLnBrk="1" hangingPunct="1"/>
              <a:t>3</a:t>
            </a:fld>
            <a:endParaRPr lang="pl-PL" altLang="pl-PL" sz="1200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l-PL" smtClean="0"/>
              <a:t>Związek Ochotniczych Straży Pożarnych Rzeczypospolitej Polskiej – Zarząd Główny w Warszawie</a:t>
            </a:r>
          </a:p>
        </p:txBody>
      </p:sp>
    </p:spTree>
    <p:extLst>
      <p:ext uri="{BB962C8B-B14F-4D97-AF65-F5344CB8AC3E}">
        <p14:creationId xmlns:p14="http://schemas.microsoft.com/office/powerpoint/2010/main" val="221688775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C0491DC-10B4-4AD6-B92E-BBDDBDA88428}" type="slidenum">
              <a:rPr lang="pl-PL" altLang="pl-PL" sz="1200"/>
              <a:pPr eaLnBrk="1" hangingPunct="1"/>
              <a:t>30</a:t>
            </a:fld>
            <a:endParaRPr lang="pl-PL" altLang="pl-PL" sz="1200"/>
          </a:p>
        </p:txBody>
      </p:sp>
      <p:sp>
        <p:nvSpPr>
          <p:cNvPr id="737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l-PL" smtClean="0"/>
              <a:t>Związek Ochotniczych Straży Pożarnych Rzeczypospolitej Polskiej – Zarząd Główny w Warszawie</a:t>
            </a:r>
          </a:p>
        </p:txBody>
      </p:sp>
    </p:spTree>
    <p:extLst>
      <p:ext uri="{BB962C8B-B14F-4D97-AF65-F5344CB8AC3E}">
        <p14:creationId xmlns:p14="http://schemas.microsoft.com/office/powerpoint/2010/main" val="337464781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C81C422-9B9B-4D67-B42F-F283106AEBCF}" type="slidenum">
              <a:rPr lang="pl-PL" altLang="pl-PL" sz="1200"/>
              <a:pPr eaLnBrk="1" hangingPunct="1"/>
              <a:t>31</a:t>
            </a:fld>
            <a:endParaRPr lang="pl-PL" altLang="pl-PL" sz="1200"/>
          </a:p>
        </p:txBody>
      </p:sp>
      <p:sp>
        <p:nvSpPr>
          <p:cNvPr id="747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l-PL" smtClean="0"/>
              <a:t>Związek Ochotniczych Straży Pożarnych Rzeczypospolitej Polskiej – Zarząd Główny w Warszawie</a:t>
            </a:r>
          </a:p>
        </p:txBody>
      </p:sp>
    </p:spTree>
    <p:extLst>
      <p:ext uri="{BB962C8B-B14F-4D97-AF65-F5344CB8AC3E}">
        <p14:creationId xmlns:p14="http://schemas.microsoft.com/office/powerpoint/2010/main" val="414837572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48025F3-53E2-4CD4-B1F2-357F065B0E18}" type="slidenum">
              <a:rPr lang="pl-PL" altLang="pl-PL" sz="1200"/>
              <a:pPr eaLnBrk="1" hangingPunct="1"/>
              <a:t>32</a:t>
            </a:fld>
            <a:endParaRPr lang="pl-PL" altLang="pl-PL" sz="1200"/>
          </a:p>
        </p:txBody>
      </p:sp>
      <p:sp>
        <p:nvSpPr>
          <p:cNvPr id="757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l-PL" smtClean="0"/>
              <a:t>Związek Ochotniczych Straży Pożarnych Rzeczypospolitej Polskiej – Zarząd Główny w Warszawie</a:t>
            </a:r>
          </a:p>
        </p:txBody>
      </p:sp>
    </p:spTree>
    <p:extLst>
      <p:ext uri="{BB962C8B-B14F-4D97-AF65-F5344CB8AC3E}">
        <p14:creationId xmlns:p14="http://schemas.microsoft.com/office/powerpoint/2010/main" val="106124033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4AC2B4B-A840-4F27-B835-2A48D23F629C}" type="slidenum">
              <a:rPr lang="pl-PL" altLang="pl-PL" sz="1200"/>
              <a:pPr eaLnBrk="1" hangingPunct="1"/>
              <a:t>33</a:t>
            </a:fld>
            <a:endParaRPr lang="pl-PL" altLang="pl-PL" sz="1200"/>
          </a:p>
        </p:txBody>
      </p:sp>
      <p:sp>
        <p:nvSpPr>
          <p:cNvPr id="768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l-PL" smtClean="0"/>
              <a:t>Związek Ochotniczych Straży Pożarnych Rzeczypospolitej Polskiej – Zarząd Główny w Warszawie</a:t>
            </a:r>
          </a:p>
        </p:txBody>
      </p:sp>
    </p:spTree>
    <p:extLst>
      <p:ext uri="{BB962C8B-B14F-4D97-AF65-F5344CB8AC3E}">
        <p14:creationId xmlns:p14="http://schemas.microsoft.com/office/powerpoint/2010/main" val="73580069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BEBFC97-E82E-4FA7-A04D-DEAEDEEC4433}" type="slidenum">
              <a:rPr lang="pl-PL" altLang="pl-PL" sz="1200"/>
              <a:pPr eaLnBrk="1" hangingPunct="1"/>
              <a:t>34</a:t>
            </a:fld>
            <a:endParaRPr lang="pl-PL" altLang="pl-PL" sz="1200"/>
          </a:p>
        </p:txBody>
      </p:sp>
      <p:sp>
        <p:nvSpPr>
          <p:cNvPr id="778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l-PL" smtClean="0"/>
              <a:t>Związek Ochotniczych Straży Pożarnych Rzeczypospolitej Polskiej – Zarząd Główny w Warszawie</a:t>
            </a:r>
          </a:p>
        </p:txBody>
      </p:sp>
    </p:spTree>
    <p:extLst>
      <p:ext uri="{BB962C8B-B14F-4D97-AF65-F5344CB8AC3E}">
        <p14:creationId xmlns:p14="http://schemas.microsoft.com/office/powerpoint/2010/main" val="296529374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E147B00-B285-48EB-9DB0-FD5893F8AC62}" type="slidenum">
              <a:rPr lang="pl-PL" altLang="pl-PL" sz="1200"/>
              <a:pPr eaLnBrk="1" hangingPunct="1"/>
              <a:t>35</a:t>
            </a:fld>
            <a:endParaRPr lang="pl-PL" altLang="pl-PL" sz="1200"/>
          </a:p>
        </p:txBody>
      </p:sp>
      <p:sp>
        <p:nvSpPr>
          <p:cNvPr id="788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l-PL" smtClean="0"/>
              <a:t>Związek Ochotniczych Straży Pożarnych Rzeczypospolitej Polskiej – Zarząd Główny w Warszawie</a:t>
            </a:r>
          </a:p>
        </p:txBody>
      </p:sp>
    </p:spTree>
    <p:extLst>
      <p:ext uri="{BB962C8B-B14F-4D97-AF65-F5344CB8AC3E}">
        <p14:creationId xmlns:p14="http://schemas.microsoft.com/office/powerpoint/2010/main" val="238039512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1C22340-0A29-4B1A-B112-B314F6018D4A}" type="slidenum">
              <a:rPr lang="pl-PL" altLang="pl-PL" sz="1200"/>
              <a:pPr eaLnBrk="1" hangingPunct="1"/>
              <a:t>36</a:t>
            </a:fld>
            <a:endParaRPr lang="pl-PL" altLang="pl-PL" sz="1200"/>
          </a:p>
        </p:txBody>
      </p:sp>
      <p:sp>
        <p:nvSpPr>
          <p:cNvPr id="798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l-PL" smtClean="0"/>
              <a:t>Związek Ochotniczych Straży Pożarnych Rzeczypospolitej Polskiej – Zarząd Główny w Warszawie</a:t>
            </a:r>
          </a:p>
        </p:txBody>
      </p:sp>
    </p:spTree>
    <p:extLst>
      <p:ext uri="{BB962C8B-B14F-4D97-AF65-F5344CB8AC3E}">
        <p14:creationId xmlns:p14="http://schemas.microsoft.com/office/powerpoint/2010/main" val="290334509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DA9B5FD-A9C5-4355-9369-51BC8699F10D}" type="slidenum">
              <a:rPr lang="pl-PL" altLang="pl-PL" sz="1200"/>
              <a:pPr eaLnBrk="1" hangingPunct="1"/>
              <a:t>37</a:t>
            </a:fld>
            <a:endParaRPr lang="pl-PL" altLang="pl-PL" sz="1200"/>
          </a:p>
        </p:txBody>
      </p:sp>
      <p:sp>
        <p:nvSpPr>
          <p:cNvPr id="808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l-PL" smtClean="0"/>
              <a:t>Związek Ochotniczych Straży Pożarnych Rzeczypospolitej Polskiej – Zarząd Główny w Warszawie</a:t>
            </a:r>
          </a:p>
        </p:txBody>
      </p:sp>
    </p:spTree>
    <p:extLst>
      <p:ext uri="{BB962C8B-B14F-4D97-AF65-F5344CB8AC3E}">
        <p14:creationId xmlns:p14="http://schemas.microsoft.com/office/powerpoint/2010/main" val="355980402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2A1CABD-C428-4063-A0CF-90D29EE78EB8}" type="slidenum">
              <a:rPr lang="pl-PL" altLang="pl-PL" sz="1200"/>
              <a:pPr eaLnBrk="1" hangingPunct="1"/>
              <a:t>38</a:t>
            </a:fld>
            <a:endParaRPr lang="pl-PL" altLang="pl-PL" sz="1200"/>
          </a:p>
        </p:txBody>
      </p:sp>
      <p:sp>
        <p:nvSpPr>
          <p:cNvPr id="819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l-PL" smtClean="0"/>
              <a:t>Związek Ochotniczych Straży Pożarnych Rzeczypospolitej Polskiej – Zarząd Główny w Warszawie</a:t>
            </a:r>
          </a:p>
        </p:txBody>
      </p:sp>
    </p:spTree>
    <p:extLst>
      <p:ext uri="{BB962C8B-B14F-4D97-AF65-F5344CB8AC3E}">
        <p14:creationId xmlns:p14="http://schemas.microsoft.com/office/powerpoint/2010/main" val="273082885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5B4A941-22B3-4D0C-99EB-96421ADC2027}" type="slidenum">
              <a:rPr lang="pl-PL" altLang="pl-PL" sz="1200"/>
              <a:pPr eaLnBrk="1" hangingPunct="1"/>
              <a:t>39</a:t>
            </a:fld>
            <a:endParaRPr lang="pl-PL" altLang="pl-PL" sz="1200"/>
          </a:p>
        </p:txBody>
      </p:sp>
      <p:sp>
        <p:nvSpPr>
          <p:cNvPr id="829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l-PL" smtClean="0"/>
              <a:t>Związek Ochotniczych Straży Pożarnych Rzeczypospolitej Polskiej – Zarząd Główny w Warszawie</a:t>
            </a:r>
          </a:p>
        </p:txBody>
      </p:sp>
    </p:spTree>
    <p:extLst>
      <p:ext uri="{BB962C8B-B14F-4D97-AF65-F5344CB8AC3E}">
        <p14:creationId xmlns:p14="http://schemas.microsoft.com/office/powerpoint/2010/main" val="88209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30D92B8-91AB-4CAF-9475-65E3B5FCFFB9}" type="slidenum">
              <a:rPr lang="pl-PL" altLang="pl-PL" sz="1200"/>
              <a:pPr eaLnBrk="1" hangingPunct="1"/>
              <a:t>4</a:t>
            </a:fld>
            <a:endParaRPr lang="pl-PL" altLang="pl-PL" sz="1200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l-PL" smtClean="0"/>
              <a:t>Związek Ochotniczych Straży Pożarnych Rzeczypospolitej Polskiej – Zarząd Główny w Warszawie</a:t>
            </a:r>
          </a:p>
        </p:txBody>
      </p:sp>
    </p:spTree>
    <p:extLst>
      <p:ext uri="{BB962C8B-B14F-4D97-AF65-F5344CB8AC3E}">
        <p14:creationId xmlns:p14="http://schemas.microsoft.com/office/powerpoint/2010/main" val="327146701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F74CD2C-B8A9-4E69-A658-DE9194CD1160}" type="slidenum">
              <a:rPr lang="pl-PL" altLang="pl-PL" sz="1200"/>
              <a:pPr eaLnBrk="1" hangingPunct="1"/>
              <a:t>40</a:t>
            </a:fld>
            <a:endParaRPr lang="pl-PL" altLang="pl-PL" sz="1200"/>
          </a:p>
        </p:txBody>
      </p:sp>
      <p:sp>
        <p:nvSpPr>
          <p:cNvPr id="839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l-PL" smtClean="0"/>
              <a:t>Związek Ochotniczych Straży Pożarnych Rzeczypospolitej Polskiej – Zarząd Główny w Warszawie</a:t>
            </a:r>
          </a:p>
        </p:txBody>
      </p:sp>
    </p:spTree>
    <p:extLst>
      <p:ext uri="{BB962C8B-B14F-4D97-AF65-F5344CB8AC3E}">
        <p14:creationId xmlns:p14="http://schemas.microsoft.com/office/powerpoint/2010/main" val="918525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7A254F1-D173-4B45-91EC-23CA84C300EE}" type="slidenum">
              <a:rPr lang="pl-PL" altLang="pl-PL" sz="1200"/>
              <a:pPr eaLnBrk="1" hangingPunct="1"/>
              <a:t>5</a:t>
            </a:fld>
            <a:endParaRPr lang="pl-PL" altLang="pl-PL" sz="1200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l-PL" smtClean="0"/>
              <a:t>Związek Ochotniczych Straży Pożarnych Rzeczypospolitej Polskiej – Zarząd Główny w Warszawie</a:t>
            </a:r>
          </a:p>
        </p:txBody>
      </p:sp>
    </p:spTree>
    <p:extLst>
      <p:ext uri="{BB962C8B-B14F-4D97-AF65-F5344CB8AC3E}">
        <p14:creationId xmlns:p14="http://schemas.microsoft.com/office/powerpoint/2010/main" val="3149421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7DEEB7D-1916-4D47-AB5B-892E04D25331}" type="slidenum">
              <a:rPr lang="pl-PL" altLang="pl-PL" sz="1200"/>
              <a:pPr eaLnBrk="1" hangingPunct="1"/>
              <a:t>6</a:t>
            </a:fld>
            <a:endParaRPr lang="pl-PL" altLang="pl-PL" sz="1200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l-PL" smtClean="0"/>
              <a:t>Związek Ochotniczych Straży Pożarnych Rzeczypospolitej Polskiej – Zarząd Główny w Warszawie</a:t>
            </a:r>
          </a:p>
        </p:txBody>
      </p:sp>
    </p:spTree>
    <p:extLst>
      <p:ext uri="{BB962C8B-B14F-4D97-AF65-F5344CB8AC3E}">
        <p14:creationId xmlns:p14="http://schemas.microsoft.com/office/powerpoint/2010/main" val="19242541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634A212-8FB9-4197-86E5-1453B262488C}" type="slidenum">
              <a:rPr lang="pl-PL" altLang="pl-PL" sz="1200"/>
              <a:pPr eaLnBrk="1" hangingPunct="1"/>
              <a:t>7</a:t>
            </a:fld>
            <a:endParaRPr lang="pl-PL" altLang="pl-PL" sz="1200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l-PL" smtClean="0"/>
              <a:t>Związek Ochotniczych Straży Pożarnych Rzeczypospolitej Polskiej – Zarząd Główny w Warszawie</a:t>
            </a:r>
          </a:p>
        </p:txBody>
      </p:sp>
    </p:spTree>
    <p:extLst>
      <p:ext uri="{BB962C8B-B14F-4D97-AF65-F5344CB8AC3E}">
        <p14:creationId xmlns:p14="http://schemas.microsoft.com/office/powerpoint/2010/main" val="6441023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67E485E-708D-4525-9591-64A847478FE0}" type="slidenum">
              <a:rPr lang="pl-PL" altLang="pl-PL" sz="1200"/>
              <a:pPr eaLnBrk="1" hangingPunct="1"/>
              <a:t>8</a:t>
            </a:fld>
            <a:endParaRPr lang="pl-PL" altLang="pl-PL" sz="1200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l-PL" smtClean="0"/>
              <a:t>Związek Ochotniczych Straży Pożarnych Rzeczypospolitej Polskiej – Zarząd Główny w Warszawie</a:t>
            </a:r>
          </a:p>
        </p:txBody>
      </p:sp>
    </p:spTree>
    <p:extLst>
      <p:ext uri="{BB962C8B-B14F-4D97-AF65-F5344CB8AC3E}">
        <p14:creationId xmlns:p14="http://schemas.microsoft.com/office/powerpoint/2010/main" val="396706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1ED8E24-AC56-4CA4-8BCF-9F548D4879A4}" type="slidenum">
              <a:rPr lang="pl-PL" altLang="pl-PL" sz="1200"/>
              <a:pPr eaLnBrk="1" hangingPunct="1"/>
              <a:t>9</a:t>
            </a:fld>
            <a:endParaRPr lang="pl-PL" altLang="pl-PL" sz="1200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pl-PL" altLang="pl-PL" smtClean="0"/>
              <a:t>Związek Ochotniczych Straży Pożarnych Rzeczypospolitej Polskiej – Zarząd Główny w Warszawie</a:t>
            </a:r>
          </a:p>
        </p:txBody>
      </p:sp>
    </p:spTree>
    <p:extLst>
      <p:ext uri="{BB962C8B-B14F-4D97-AF65-F5344CB8AC3E}">
        <p14:creationId xmlns:p14="http://schemas.microsoft.com/office/powerpoint/2010/main" val="3767321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607CD3-FD89-4957-B435-E4F3B31F86D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71277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570F06-6835-4FEC-877C-B2BF7EFA189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2478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224188-9F8E-4001-9ED6-A40D6387E05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8165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18DE90-375F-4A5F-AFF4-C464C22F037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3585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D5DB0A-73A7-454F-AA7F-44484AEDFC3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94643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F42C6B-2207-42BB-965C-3A6F6E988A5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64055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DB4A0E-C0BE-4D14-9A2F-CD0AD2C9C86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70881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94BC7A-AFFE-43C0-A9BE-1E97F203C83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2629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F5B03B-FB9E-44BC-85D3-0DD8D084E3C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50272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093554-60F4-449B-B5AD-6C943B977D2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07569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2C4259-C908-4675-B6B8-A5DF9DDF63DF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06434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FF99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8D484C5-E734-440D-9C64-93625F9893CB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7772400" cy="1981200"/>
          </a:xfrm>
        </p:spPr>
        <p:txBody>
          <a:bodyPr/>
          <a:lstStyle/>
          <a:p>
            <a:pPr eaLnBrk="1" hangingPunct="1"/>
            <a:r>
              <a:rPr lang="pl-PL" altLang="pl-PL" smtClean="0">
                <a:solidFill>
                  <a:srgbClr val="800000"/>
                </a:solidFill>
                <a:latin typeface="Tahoma" panose="020B0604030504040204" pitchFamily="34" charset="0"/>
              </a:rPr>
              <a:t>SPECJALNOŚCI POŻARNICZE</a:t>
            </a:r>
            <a:br>
              <a:rPr lang="pl-PL" altLang="pl-PL" smtClean="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mtClean="0">
                <a:solidFill>
                  <a:srgbClr val="800000"/>
                </a:solidFill>
                <a:latin typeface="Tahoma" panose="020B0604030504040204" pitchFamily="34" charset="0"/>
              </a:rPr>
              <a:t>DLA MŁODZIEŻOWYCH DRUŻYN POŻARNICZYCH</a:t>
            </a:r>
          </a:p>
        </p:txBody>
      </p:sp>
      <p:pic>
        <p:nvPicPr>
          <p:cNvPr id="2051" name="Picture 5" descr="C:\Documents and Settings\Krzysiaczek\Pulpit\logomd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959100"/>
            <a:ext cx="4318000" cy="31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81000" y="3810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GRUPA: </a:t>
            </a:r>
            <a: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  <a:t>KANDYDACI</a:t>
            </a:r>
            <a:b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</a:br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SPECJALNOŚĆ: </a:t>
            </a:r>
            <a: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  <a:t>STRAŻAK SAM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04800" y="2133600"/>
            <a:ext cx="84582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1. oglądał przebieg zawodów sportowo-pożarniczych lub ćwiczeń do nich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przygotowujących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2. potrafi rozwinąć wąż pożarniczy W-25 i W-52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3. wie, jak wygląda prądownica i do czego służy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4. potrafi założyć hełm MDP wraz z pasem i toporkiem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5. pomagał przy konserwacji drobnego sprzętu pożarniczego</a:t>
            </a:r>
          </a:p>
        </p:txBody>
      </p:sp>
      <p:pic>
        <p:nvPicPr>
          <p:cNvPr id="21509" name="Picture 5" descr="D:\STRAŻ - MDP\SPECJALNOŚCI\SPECJALNOŚCI GRAFIKA\JPG\1.3. strazak sa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1000"/>
            <a:ext cx="28035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81000" y="3810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GRUPA: </a:t>
            </a:r>
            <a: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  <a:t>KANDYDACI</a:t>
            </a:r>
            <a:b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</a:br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SPECJALNOŚĆ: </a:t>
            </a:r>
            <a: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  <a:t>ŻAREK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04800" y="2133600"/>
            <a:ext cx="84582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1. zna ogólne warunki powstawania pożaru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2. nazywa podstawowy sprzęt gaśniczy będący na wyposażeniu straży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3. wie, w jaki sposób zabezpieczyć ognisko oraz jak je zagasić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4. wymyślił hasła i ostrzeżenia o tematyce przeciwpożarowej</a:t>
            </a:r>
          </a:p>
        </p:txBody>
      </p:sp>
      <p:pic>
        <p:nvPicPr>
          <p:cNvPr id="23557" name="Picture 5" descr="D:\STRAŻ - MDP\SPECJALNOŚCI\SPECJALNOŚCI GRAFIKA\JPG\1.4. zare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1000"/>
            <a:ext cx="28035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953000"/>
            <a:ext cx="7772400" cy="1371600"/>
          </a:xfrm>
        </p:spPr>
        <p:txBody>
          <a:bodyPr/>
          <a:lstStyle/>
          <a:p>
            <a:pPr eaLnBrk="1" hangingPunct="1"/>
            <a:r>
              <a:rPr lang="pl-PL" altLang="pl-PL" sz="8000" smtClean="0">
                <a:solidFill>
                  <a:srgbClr val="800000"/>
                </a:solidFill>
                <a:latin typeface="Tahoma" panose="020B0604030504040204" pitchFamily="34" charset="0"/>
              </a:rPr>
              <a:t>ISKIERKI</a:t>
            </a:r>
          </a:p>
        </p:txBody>
      </p:sp>
      <p:pic>
        <p:nvPicPr>
          <p:cNvPr id="25603" name="Picture 3" descr="C:\Documents and Settings\Krzysiaczek\Pulpit\logomd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88" y="2054225"/>
            <a:ext cx="3465512" cy="251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609600" y="5334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SPECJALNOŚCI POŻARNICZE</a:t>
            </a:r>
            <a:b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DLA MŁODZIEŻOWYCH DRUŻYN POŻARNICZYCH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81000" y="3810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GRUPA: </a:t>
            </a:r>
            <a: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  <a:t>ISKIERKI</a:t>
            </a:r>
            <a:b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</a:br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SPECJALNOŚĆ:</a:t>
            </a:r>
            <a:b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  <a:t>ŁĄCZNIK ZWIADOWCA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04800" y="2133600"/>
            <a:ext cx="84582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Wiedza: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1. Zna sposoby łączności wykorzystywane w czasie działań ratowniczo-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gaśniczych przez OSP i PSP.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2. Wie co oznaczają skróty OSP, JOT, MDP, Z OSP RP, GCR, PSP, JR-G, CPR,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KSRG, WSKR.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3. Zna sposoby i urządzenia służące do alarmowania straży pożarnych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i mieszkańców o grożącym niebezpieczeństwie.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4. Zna rodzaje materiałów palnych i niepalnych występujących w różnego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rodzaju budynkach (mieszkalnych, biurowych, szkolnych itp.).</a:t>
            </a:r>
          </a:p>
        </p:txBody>
      </p:sp>
      <p:pic>
        <p:nvPicPr>
          <p:cNvPr id="28677" name="Picture 5" descr="D:\STRAŻ - MDP\SPECJALNOŚCI\SPECJALNOŚCI GRAFIKA\JPG\2.1. lacznik zwiadowc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1000"/>
            <a:ext cx="28035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81000" y="3810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GRUPA: </a:t>
            </a:r>
            <a: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  <a:t>ISKIERKI</a:t>
            </a:r>
            <a:b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</a:br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SPECJALNOŚĆ:</a:t>
            </a:r>
            <a:b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  <a:t>ŁĄCZNIK ZWIADOWCA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04800" y="2133600"/>
            <a:ext cx="84582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Umiejętności: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1. Umie powiadomić w prawidłowy sposób odpowiednie służby ratownicze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o zaistniałym zagrożeniu.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2. Umie zastosować i pokazać znaki gestowe stosowane w czasie akcji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ratowniczo-gaśniczych przez straże pożarne. Umie nawiązać łączność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przy pomocy radiotelefonu.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3. Umie przekazywać rozkazy lub polecenia szybko i prawidłowo osobom,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do których są skierowane.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4. Umie prawidłowo zachować się w przypadku zauważenia zagrożenia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pożarowego.</a:t>
            </a:r>
          </a:p>
        </p:txBody>
      </p:sp>
      <p:pic>
        <p:nvPicPr>
          <p:cNvPr id="30724" name="Picture 4" descr="D:\STRAŻ - MDP\SPECJALNOŚCI\SPECJALNOŚCI GRAFIKA\JPG\2.1. lacznik zwiadowc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1000"/>
            <a:ext cx="28035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381000" y="3810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GRUPA: </a:t>
            </a:r>
            <a: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  <a:t>ISKIERKI</a:t>
            </a:r>
            <a:b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</a:br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SPECJALNOŚĆ: </a:t>
            </a:r>
            <a: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  <a:t>ZNAWCA ZASAD</a:t>
            </a:r>
            <a:b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</a:br>
            <a: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  <a:t>PRZECIWPOŻAROWYCH 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04800" y="2133600"/>
            <a:ext cx="84582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Wiedza: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1. Wie, jakie są najważniejsze przyczyny powstawania pożarów,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wie co sprzyja rozprzestrzenianiu się pożarów, zna zagrożenia ekologiczne.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2. Wie, jakie zasady przeciwpożarowe obowiązują na terenach leśnych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i w gospodarstwach rolnych.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3. Wie, jaki sprzęt podręczny powinien się znajdować w gospodarstwach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rolnych, szkole i w budynkach mieszkalnych.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4. Wie, jak prawidłowo użytkować urządzenia elektryczne, grzewcze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i gazowe.</a:t>
            </a:r>
          </a:p>
        </p:txBody>
      </p:sp>
      <p:pic>
        <p:nvPicPr>
          <p:cNvPr id="32773" name="Picture 5" descr="D:\STRAŻ - MDP\SPECJALNOŚCI\SPECJALNOŚCI GRAFIKA\JPG\2.2. znawca zasad przeciwpozarowyc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1000"/>
            <a:ext cx="28035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81000" y="3810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GRUPA: </a:t>
            </a:r>
            <a: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  <a:t>ISKIERKI</a:t>
            </a:r>
            <a:b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</a:br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SPECJALNOŚĆ: </a:t>
            </a:r>
            <a: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  <a:t>ZNAWCA ZASAD</a:t>
            </a:r>
            <a:b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</a:br>
            <a: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  <a:t>PRZECIWPOŻAROWYCH 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04800" y="2133600"/>
            <a:ext cx="84582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Umiejętności: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1. Umie wskazać miejsca szczególnego zagrożenia pożarowego na terenie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swojej miejscowości lub miejsca pobytu.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2. Umie prawidłowo wybrać i przygotować miejsce na rozpalenie ogniska.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3. Umie posługiwać się sprzętem gaśniczym znajdującym się w gospodar-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stwie rolnym i szkole.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4. Umie wskazać miejsca i sytuacje, w których sprawcami pożaru mogą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być dzieci.</a:t>
            </a:r>
          </a:p>
        </p:txBody>
      </p:sp>
      <p:pic>
        <p:nvPicPr>
          <p:cNvPr id="38916" name="Picture 4" descr="D:\STRAŻ - MDP\SPECJALNOŚCI\SPECJALNOŚCI GRAFIKA\JPG\2.2. znawca zasad przeciwpozarowych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1000"/>
            <a:ext cx="28035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81000" y="3810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GRUPA: </a:t>
            </a:r>
            <a: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  <a:t>ISKIERKI</a:t>
            </a:r>
            <a:b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</a:br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SPECJALNOŚĆ:</a:t>
            </a:r>
            <a:b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  <a:t>POMOCNIK STRAŻAKA 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04800" y="2133600"/>
            <a:ext cx="84582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Wiedza: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1. Zna oznakowanie funkcyjnych w OSP i MDP oraz stopnie funkcjonariuszy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PSP.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2. Wie, co wchodzi w skład i do czego służy uzbrojenie osobiste strażaka.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3. Wie, jakie czynności wykonują strażacy OSP po ogłoszeniu alarmu.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4. Wie, jaki sprzęt znajduje się na wyposażeniu miejscowej OSP i do czego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służy.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5. Wie, jak obsługiwać podręczny sprzęt gaśniczy.</a:t>
            </a:r>
          </a:p>
        </p:txBody>
      </p:sp>
      <p:pic>
        <p:nvPicPr>
          <p:cNvPr id="34821" name="Picture 5" descr="D:\STRAŻ - MDP\SPECJALNOŚCI\SPECJALNOŚCI GRAFIKA\JPG\2.3. pomocnik strazak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1000"/>
            <a:ext cx="28035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81000" y="3810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GRUPA: </a:t>
            </a:r>
            <a: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  <a:t>ISKIERKI</a:t>
            </a:r>
            <a:b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</a:br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SPECJALNOŚĆ:</a:t>
            </a:r>
            <a:b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  <a:t>POMOCNIK STRAŻAKA 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04800" y="2133600"/>
            <a:ext cx="84582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Umiejętności: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1. Umie prawidłowo założyć uzbrojenie osobiste strażaka.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2. Umie prawidłowo sprawiać węże i armaturę pożarniczą.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3. Umie pomóc w konserwacji sprzętu pożarniczego i prawidłowym ułożeniu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sprzętu w magazynie i na samochodzie bojowym.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4. Brał udział w ćwiczeniach i zawodach sportowo-pożarniczych dla MDP.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5. Umie wykonać podstawowe elementy musztry.</a:t>
            </a:r>
          </a:p>
        </p:txBody>
      </p:sp>
      <p:pic>
        <p:nvPicPr>
          <p:cNvPr id="36868" name="Picture 4" descr="D:\STRAŻ - MDP\SPECJALNOŚCI\SPECJALNOŚCI GRAFIKA\JPG\2.3. pomocnik strazak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1000"/>
            <a:ext cx="28035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81000" y="3810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GRUPA: </a:t>
            </a:r>
            <a: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  <a:t>ISKIERKI</a:t>
            </a:r>
            <a:b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</a:br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SPECJALNOŚĆ: </a:t>
            </a:r>
            <a: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  <a:t>SPECJALISTA</a:t>
            </a:r>
            <a:b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</a:br>
            <a: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  <a:t>PODRĘCZNEGO SPRZĘTU</a:t>
            </a:r>
            <a:b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</a:br>
            <a: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  <a:t>GAŚNICZEGO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04800" y="2514600"/>
            <a:ext cx="84582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Wiedza: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1. Wie, jaki sprzęt zaliczamy do podręcznego sprzętu gaśniczego.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2. Wie, do czego służą poszczególne rodzaje podręcznego sprzętu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gaśniczego.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3. Wie, jaki sprzęt gaśniczy powinien znajdować się w gospodarstwie rolnym.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4. Wie, jak obsługiwać podręczny sprzęt gaśniczy.</a:t>
            </a:r>
          </a:p>
        </p:txBody>
      </p:sp>
      <p:pic>
        <p:nvPicPr>
          <p:cNvPr id="40965" name="Picture 5" descr="D:\STRAŻ - MDP\SPECJALNOŚCI\SPECJALNOŚCI GRAFIKA\JPG\2.4. specjalista podrecznego sprzetu gasnicze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1000"/>
            <a:ext cx="28035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609600" y="304800"/>
            <a:ext cx="8001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l-PL" altLang="pl-PL" sz="3000" b="1">
                <a:solidFill>
                  <a:srgbClr val="FF3300"/>
                </a:solidFill>
                <a:latin typeface="Tahoma" panose="020B0604030504040204" pitchFamily="34" charset="0"/>
              </a:rPr>
              <a:t>ZASADY ZDOBYWANIA SPECJALNOŚCI POŻARNICZYCH PRZEZ CZŁONKÓW MDP</a:t>
            </a:r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457200" y="1638300"/>
            <a:ext cx="830580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l-PL" altLang="pl-PL">
                <a:solidFill>
                  <a:srgbClr val="800000"/>
                </a:solidFill>
                <a:latin typeface="Tahoma" panose="020B0604030504040204" pitchFamily="34" charset="0"/>
              </a:rPr>
              <a:t>Specjalności pożarnicze zdobywać może członek MDP</a:t>
            </a:r>
          </a:p>
          <a:p>
            <a:pPr algn="ctr" eaLnBrk="1" hangingPunct="1"/>
            <a:r>
              <a:rPr lang="pl-PL" altLang="pl-PL">
                <a:solidFill>
                  <a:srgbClr val="800000"/>
                </a:solidFill>
                <a:latin typeface="Tahoma" panose="020B0604030504040204" pitchFamily="34" charset="0"/>
              </a:rPr>
              <a:t>po spełnieniu wszystkich wymagań określonych</a:t>
            </a:r>
          </a:p>
          <a:p>
            <a:pPr algn="ctr" eaLnBrk="1" hangingPunct="1"/>
            <a:r>
              <a:rPr lang="pl-PL" altLang="pl-PL">
                <a:solidFill>
                  <a:srgbClr val="800000"/>
                </a:solidFill>
                <a:latin typeface="Tahoma" panose="020B0604030504040204" pitchFamily="34" charset="0"/>
              </a:rPr>
              <a:t>dla danej specjalności.</a:t>
            </a:r>
          </a:p>
          <a:p>
            <a:pPr algn="ctr" eaLnBrk="1" hangingPunct="1"/>
            <a:r>
              <a:rPr lang="pl-PL" altLang="pl-PL">
                <a:solidFill>
                  <a:srgbClr val="800000"/>
                </a:solidFill>
                <a:latin typeface="Tahoma" panose="020B0604030504040204" pitchFamily="34" charset="0"/>
              </a:rPr>
              <a:t>Specjalności określone dla grupy I mogą zdobywać</a:t>
            </a:r>
          </a:p>
          <a:p>
            <a:pPr algn="ctr" eaLnBrk="1" hangingPunct="1"/>
            <a:r>
              <a:rPr lang="pl-PL" altLang="pl-PL">
                <a:solidFill>
                  <a:srgbClr val="800000"/>
                </a:solidFill>
                <a:latin typeface="Tahoma" panose="020B0604030504040204" pitchFamily="34" charset="0"/>
              </a:rPr>
              <a:t>również dzieci sympatycy MDP i OSP.</a:t>
            </a:r>
          </a:p>
          <a:p>
            <a:pPr algn="ctr" eaLnBrk="1" hangingPunct="1"/>
            <a:r>
              <a:rPr lang="pl-PL" altLang="pl-PL">
                <a:solidFill>
                  <a:srgbClr val="800000"/>
                </a:solidFill>
                <a:latin typeface="Tahoma" panose="020B0604030504040204" pitchFamily="34" charset="0"/>
              </a:rPr>
              <a:t>Oznaką danej specjalności jest plakietka</a:t>
            </a:r>
          </a:p>
          <a:p>
            <a:pPr algn="ctr" eaLnBrk="1" hangingPunct="1"/>
            <a:r>
              <a:rPr lang="pl-PL" altLang="pl-PL">
                <a:solidFill>
                  <a:srgbClr val="800000"/>
                </a:solidFill>
                <a:latin typeface="Tahoma" panose="020B0604030504040204" pitchFamily="34" charset="0"/>
              </a:rPr>
              <a:t>o wymiarach 3 cm x 6 cm, ze znakiem graficznym (symbolem specjalności) na kolorowym tle różnym</a:t>
            </a:r>
          </a:p>
          <a:p>
            <a:pPr algn="ctr" eaLnBrk="1" hangingPunct="1"/>
            <a:r>
              <a:rPr lang="pl-PL" altLang="pl-PL">
                <a:solidFill>
                  <a:srgbClr val="800000"/>
                </a:solidFill>
                <a:latin typeface="Tahoma" panose="020B0604030504040204" pitchFamily="34" charset="0"/>
              </a:rPr>
              <a:t>dla danej grupy wiekowej:</a:t>
            </a:r>
          </a:p>
          <a:p>
            <a:pPr algn="ctr" eaLnBrk="1" hangingPunct="1"/>
            <a:r>
              <a:rPr lang="pl-PL" altLang="pl-PL">
                <a:solidFill>
                  <a:srgbClr val="800000"/>
                </a:solidFill>
                <a:latin typeface="Tahoma" panose="020B0604030504040204" pitchFamily="34" charset="0"/>
              </a:rPr>
              <a:t>grupa I – „Kandydaci” - kolor żółty</a:t>
            </a:r>
          </a:p>
          <a:p>
            <a:pPr algn="ctr" eaLnBrk="1" hangingPunct="1"/>
            <a:r>
              <a:rPr lang="pl-PL" altLang="pl-PL">
                <a:solidFill>
                  <a:srgbClr val="800000"/>
                </a:solidFill>
                <a:latin typeface="Tahoma" panose="020B0604030504040204" pitchFamily="34" charset="0"/>
              </a:rPr>
              <a:t>grupa II – „Iskierki” - kolor zielony</a:t>
            </a:r>
          </a:p>
          <a:p>
            <a:pPr algn="ctr" eaLnBrk="1" hangingPunct="1"/>
            <a:r>
              <a:rPr lang="pl-PL" altLang="pl-PL">
                <a:solidFill>
                  <a:srgbClr val="800000"/>
                </a:solidFill>
                <a:latin typeface="Tahoma" panose="020B0604030504040204" pitchFamily="34" charset="0"/>
              </a:rPr>
              <a:t>grupa III – „Płomyki” - kolor niebieski</a:t>
            </a:r>
          </a:p>
          <a:p>
            <a:pPr algn="ctr" eaLnBrk="1" hangingPunct="1"/>
            <a:r>
              <a:rPr lang="pl-PL" altLang="pl-PL">
                <a:solidFill>
                  <a:srgbClr val="800000"/>
                </a:solidFill>
                <a:latin typeface="Tahoma" panose="020B0604030504040204" pitchFamily="34" charset="0"/>
              </a:rPr>
              <a:t>grupa IV – „Ogniki” - kolor czerwony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81000" y="3810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GRUPA: </a:t>
            </a:r>
            <a: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  <a:t>ISKIERKI</a:t>
            </a:r>
            <a:b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</a:br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SPECJALNOŚĆ: </a:t>
            </a:r>
            <a: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  <a:t>SPECJALISTA</a:t>
            </a:r>
            <a:b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</a:br>
            <a: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  <a:t>PODRĘCZNEGO SPRZĘTU</a:t>
            </a:r>
            <a:b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</a:br>
            <a: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  <a:t>GAŚNICZEGO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04800" y="2514600"/>
            <a:ext cx="84582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Umiejętności: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1. Umie zastosować w razie potrzeby podręczny sprzęt gaśniczy.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2. Umie wskazać miejsca pobierania wody do celów gaśniczych w swojej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miejscowości lub miejscu pobytu.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3. Umie odróżnić rodzaje gaśnic i wskazać do gaszenia jakich rodzajów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pożarów służą.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4. Umie odróżnić sprzęt służący do gaszenia urządzeń elektrycznych pod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napięciem.</a:t>
            </a:r>
          </a:p>
        </p:txBody>
      </p:sp>
      <p:pic>
        <p:nvPicPr>
          <p:cNvPr id="45060" name="Picture 4" descr="D:\STRAŻ - MDP\SPECJALNOŚCI\SPECJALNOŚCI GRAFIKA\JPG\2.4. specjalista podrecznego sprzetu gasnicze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1000"/>
            <a:ext cx="28035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953000"/>
            <a:ext cx="7772400" cy="1371600"/>
          </a:xfrm>
        </p:spPr>
        <p:txBody>
          <a:bodyPr/>
          <a:lstStyle/>
          <a:p>
            <a:pPr eaLnBrk="1" hangingPunct="1"/>
            <a:r>
              <a:rPr lang="pl-PL" altLang="pl-PL" sz="8000" smtClean="0">
                <a:solidFill>
                  <a:srgbClr val="800000"/>
                </a:solidFill>
                <a:latin typeface="Tahoma" panose="020B0604030504040204" pitchFamily="34" charset="0"/>
              </a:rPr>
              <a:t>PŁOMYKI</a:t>
            </a:r>
          </a:p>
        </p:txBody>
      </p:sp>
      <p:pic>
        <p:nvPicPr>
          <p:cNvPr id="43011" name="Picture 3" descr="C:\Documents and Settings\Krzysiaczek\Pulpit\logomd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88" y="2054225"/>
            <a:ext cx="3465512" cy="251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609600" y="5334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SPECJALNOŚCI POŻARNICZE</a:t>
            </a:r>
            <a:b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DLA MŁODZIEŻOWYCH DRUŻYN POŻARNICZYCH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81000" y="3810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GRUPA: </a:t>
            </a:r>
            <a: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  <a:t>PŁOMYKI</a:t>
            </a:r>
            <a:b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</a:br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SPECJALNOŚĆ: </a:t>
            </a:r>
            <a: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  <a:t>RATOWNIK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04800" y="2133600"/>
            <a:ext cx="84582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Wiedza: 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1. Zna adres i telefon pogotowia ratunkowego, lekarza rejonowego,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najbliższego szpitala, potrafi wezwać lekarza do wypadku i przekazać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dyspozytorowi potrzebne informacje.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2. Zna zawartość apteczki oraz przydatność znajdujących się w niej środków,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wie gdzie jest ona przechowywana w remizie, samochodzie pożarniczym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i w szkole.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3. Zna przyczyny i rodzaje oparzeń I, II i III stopnia.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4. Zna sposoby ratowania i udzielania pierwszej pomocy osobom,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które zemdlały, uległy zatruciu czadem, porażeniu prądem lub piorunem.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5. Zna sposoby ratowania dzieci chorych z pożaru (wie, gdzie należy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ich szukać) oraz jak ratuje się z pożaru zwierzęta domowe i ptactwo.</a:t>
            </a:r>
          </a:p>
        </p:txBody>
      </p:sp>
      <p:pic>
        <p:nvPicPr>
          <p:cNvPr id="47109" name="Picture 5" descr="D:\STRAŻ - MDP\SPECJALNOŚCI\SPECJALNOŚCI GRAFIKA\JPG\3.1. sanitariusz ratowni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1000"/>
            <a:ext cx="28035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81000" y="3810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GRUPA: </a:t>
            </a:r>
            <a: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  <a:t>PŁOMYKI</a:t>
            </a:r>
            <a:b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</a:br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SPECJALNOŚĆ: </a:t>
            </a:r>
            <a: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  <a:t>RATOWNIK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04800" y="2133600"/>
            <a:ext cx="84582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Umiejętności: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1. Umie przeprowadzić resuscytację, potrafi ją wykonać na fantomie.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2. Umie udzielić pierwszej pomocy w przypadku powstania rany, złamania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kończyny, krwotoku oraz zwichnięcia; potrafi zorganizować opiekę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nad chorym do czasu przybycia lekarza.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3. Umie udzielić pomocy przy oparzeniach, zastosować pozycję boczną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ustaloną.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4. Umie zmierzyć puls u osoby poszkodowanej w różnych miejscach ciała.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5. Umie zastosować kilka sposobów przenoszenia osób poszkodowanych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(bez pomocy noszy i na noszach).</a:t>
            </a:r>
          </a:p>
        </p:txBody>
      </p:sp>
      <p:pic>
        <p:nvPicPr>
          <p:cNvPr id="49156" name="Picture 4" descr="D:\STRAŻ - MDP\SPECJALNOŚCI\SPECJALNOŚCI GRAFIKA\JPG\3.1. sanitariusz ratowni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1000"/>
            <a:ext cx="28035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81000" y="3810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GRUPA: </a:t>
            </a:r>
            <a: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  <a:t>PŁOMYKI</a:t>
            </a:r>
            <a:b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</a:br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SPECJALNOŚĆ: </a:t>
            </a:r>
            <a: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  <a:t>ORGANIZATOR</a:t>
            </a:r>
            <a:b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</a:br>
            <a: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  <a:t>PRACY SPORTOWEJ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04800" y="2133600"/>
            <a:ext cx="84582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Wiedza: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1. Zna regulaminy zawodów sportowo-pożarniczych dla młodzieży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(regulamin krajowy i CTIF), wie, jakie występują dyscypliny, potrafi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te dyscypliny omówić.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2. Zna przynajmniej 3 gry ruchowe i potrafi je przeprowadzić podczas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zbiórki drużyny.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3. Zna kilka popularnych gier sportowych – zabaw zespołowych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i indywidualnych, które można wykorzystać w czasie zbiórek drużyny.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4. Zna zasady bezpieczeństwa, które obowiązują w czasie zbiórek drużyny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i w czasie gier ruchowych oraz ćwiczeń ze sprzętem pożarniczym.</a:t>
            </a:r>
          </a:p>
        </p:txBody>
      </p:sp>
      <p:pic>
        <p:nvPicPr>
          <p:cNvPr id="51205" name="Picture 5" descr="D:\STRAŻ - MDP\SPECJALNOŚCI\SPECJALNOŚCI GRAFIKA\JPG\3.2. organizator pracy sportowej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1000"/>
            <a:ext cx="28035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381000" y="3810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GRUPA: </a:t>
            </a:r>
            <a: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  <a:t>PŁOMYKI</a:t>
            </a:r>
            <a:b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</a:br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SPECJALNOŚĆ: </a:t>
            </a:r>
            <a: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  <a:t>ORGANIZATOR</a:t>
            </a:r>
            <a:b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</a:br>
            <a: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  <a:t>PRACY SPORTOWEJ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04800" y="2133600"/>
            <a:ext cx="84582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Umiejętności: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1. Zorganizował dla członków swojej drużyny bieg patrolowy z konkurencjami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przydatnymi w pracy strażaka (bieg po równoważni, wchodzenie po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drabinie, przeskok przez rów, próby orientacji, itp.).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2. Potrafi posługiwać się mapą, określić kierunki stron świata za pomocą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przedmiotów terenowych i busoli.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3. Umie naszkicować plan sytuacyjny miejsca, w którym się znajduje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lub plan działań gaśniczych w terenie.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4. Pomagał w zaplanowaniu i przygotowaniu wycieczki dla całej drużyny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(rowerowej, pieszej lub biwaku).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5. Umie planować pracę w drużynie i w sekcji zgodnie z planem pracy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drużyny i regulaminem MDP.</a:t>
            </a:r>
          </a:p>
        </p:txBody>
      </p:sp>
      <p:pic>
        <p:nvPicPr>
          <p:cNvPr id="53252" name="Picture 4" descr="D:\STRAŻ - MDP\SPECJALNOŚCI\SPECJALNOŚCI GRAFIKA\JPG\3.2. organizator pracy sportowej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1000"/>
            <a:ext cx="28035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81000" y="3810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GRUPA: </a:t>
            </a:r>
            <a: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  <a:t>PŁOMYKI</a:t>
            </a:r>
            <a:b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</a:br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SPECJALNOŚĆ: </a:t>
            </a:r>
            <a: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  <a:t>PRZODOWNIK</a:t>
            </a:r>
            <a:b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</a:br>
            <a: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  <a:t>WYSZKOLENIA POŻARNICZEGO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04800" y="2133600"/>
            <a:ext cx="84582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Wiedza: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1. Zna oznakowanie funkcyjnych w OSP i Związku, regulamin MDP i stopnie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funkcjonariuszy PSP.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2. Wie, co wchodzi w skład i do czego służy uzbrojenie osobiste strażaka.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3. Wie, jakie czynności wykonują strażacy OSP po ogłoszeniu alarmu.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4. Wie, jaki sprzęt znajduje się na wyposażeniu miejscowej OSP i do czego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służy.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5. Zna zasady prowadzenia działań ratowniczych w natarciu, obronie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i osłonie.</a:t>
            </a:r>
          </a:p>
        </p:txBody>
      </p:sp>
      <p:pic>
        <p:nvPicPr>
          <p:cNvPr id="55301" name="Picture 5" descr="D:\STRAŻ - MDP\SPECJALNOŚCI\SPECJALNOŚCI GRAFIKA\JPG\3.3. przodownik wyszkolenia pozarnicze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1000"/>
            <a:ext cx="28035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81000" y="3810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GRUPA: </a:t>
            </a:r>
            <a: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  <a:t>PŁOMYKI</a:t>
            </a:r>
            <a:b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</a:br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SPECJALNOŚĆ: </a:t>
            </a:r>
            <a: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  <a:t>PRZODOWNIK</a:t>
            </a:r>
            <a:b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</a:br>
            <a: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  <a:t>WYSZKOLENIA POŻARNICZEGO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04800" y="2133600"/>
            <a:ext cx="84582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Umiejętności: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1. Umie prawidłowo założyć uzbrojenie osobiste strażaka.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2. Umie prawidłowo sprawiać węże i armaturę pożarniczą.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3. Umie pomóc w konserwacji sprzętu pożarniczego, w prawidłowym ułożeniu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sprzętu w magazynie i na samochodzie bojowym.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4. Brał udział w ćwiczeniach i zawodach sportowo pożarniczych dla MDP.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5. Umie wymienić i omówić rodzaje środków gaśniczych wykorzystywanych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do gaszenia pożarów.</a:t>
            </a:r>
          </a:p>
        </p:txBody>
      </p:sp>
      <p:pic>
        <p:nvPicPr>
          <p:cNvPr id="57348" name="Picture 4" descr="D:\STRAŻ - MDP\SPECJALNOŚCI\SPECJALNOŚCI GRAFIKA\JPG\3.3. przodownik wyszkolenia pozarnicze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1000"/>
            <a:ext cx="28035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381000" y="3810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GRUPA: </a:t>
            </a:r>
            <a: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  <a:t>PŁOMYKI</a:t>
            </a:r>
            <a:b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</a:br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SPECJALNOŚĆ: </a:t>
            </a:r>
            <a: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  <a:t>ORGANIZATOR</a:t>
            </a:r>
            <a:b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</a:br>
            <a: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  <a:t>PRACY PREWENCYJNEJ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04800" y="2133600"/>
            <a:ext cx="84582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Wiedza: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1. Potrafi omówić skutki pożarów oraz ich wpływ na gospodarkę kraju.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2. Zna przepisy przeciwpożarowe obowiązujące w indywidualnym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gospodarstwie rolnym, na terenach leśnych i w szkole.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3. Potrafi wymienić oraz omówić przyczyny powstawania pożarów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wywołanych przez dzieci i skutki tych pożarów.</a:t>
            </a:r>
          </a:p>
        </p:txBody>
      </p:sp>
      <p:pic>
        <p:nvPicPr>
          <p:cNvPr id="59397" name="Picture 5" descr="D:\STRAŻ - MDP\SPECJALNOŚCI\SPECJALNOŚCI GRAFIKA\JPG\3.4. organizator pracy prewencyjnej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1000"/>
            <a:ext cx="28035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3810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GRUPA: </a:t>
            </a:r>
            <a: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  <a:t>PŁOMYKI</a:t>
            </a:r>
            <a:b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</a:br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SPECJALNOŚĆ: </a:t>
            </a:r>
            <a: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  <a:t>ORGANIZATOR</a:t>
            </a:r>
            <a:b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</a:br>
            <a: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  <a:t>PRACY PREWENCYJNEJ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04800" y="2133600"/>
            <a:ext cx="84582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Umiejętności: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1. Umie posługiwać się i wykorzystywać w pracy z drużyną nowoczesne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środki audiowizualne, np.: komputer, prezentację multimedialną, film.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2. Wykonał jedną z następujących prac popularyzujących społeczną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działalność strażaka i zagadnienia ochrony przeciwpożarowej w swojej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miejscowości: gazetkę ścienną, plakat, hasło, wywieszkę, ostrzeżenie itp.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3. Brał udział w turnieju wiedzy pożarniczej i konkursach plastycznych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organizowanych przez Związek OSP RP i PSP.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4. Przygotował wraz z drużyną wizytę młodszych dzieci w remizie OSP.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5. Brał udział w przygotowaniu i przeprowadzeniu eliminacji środowiskowych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OTWP w szkole lub w MDP.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6. Przygotował plan zbiórki drużyny na temat zapobiegania pożarom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i pomagał w jej przeprowadzeniu.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7. Wykonał przynajmniej dwie prace graficzne ostrzegające przed skutkami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lekceważenia obowiązujących zasad bezpieczeństwa pożarowego.</a:t>
            </a:r>
          </a:p>
        </p:txBody>
      </p:sp>
      <p:pic>
        <p:nvPicPr>
          <p:cNvPr id="61444" name="Picture 4" descr="D:\STRAŻ - MDP\SPECJALNOŚCI\SPECJALNOŚCI GRAFIKA\JPG\3.4. organizator pracy prewencyjnej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1000"/>
            <a:ext cx="28035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09600" y="304800"/>
            <a:ext cx="8001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l-PL" altLang="pl-PL" sz="3000" b="1">
                <a:solidFill>
                  <a:srgbClr val="FF3300"/>
                </a:solidFill>
                <a:latin typeface="Tahoma" panose="020B0604030504040204" pitchFamily="34" charset="0"/>
              </a:rPr>
              <a:t>ZASADY ZDOBYWANIA SPECJALNOŚCI POŻARNICZYCH PRZEZ CZŁONKÓW MDP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57200" y="1638300"/>
            <a:ext cx="8305800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l-PL" altLang="pl-PL">
                <a:solidFill>
                  <a:srgbClr val="800000"/>
                </a:solidFill>
                <a:latin typeface="Tahoma" panose="020B0604030504040204" pitchFamily="34" charset="0"/>
              </a:rPr>
              <a:t>Specjalności zdobywa się indywidualnie</a:t>
            </a:r>
          </a:p>
          <a:p>
            <a:pPr algn="ctr" eaLnBrk="1" hangingPunct="1"/>
            <a:r>
              <a:rPr lang="pl-PL" altLang="pl-PL">
                <a:solidFill>
                  <a:srgbClr val="800000"/>
                </a:solidFill>
                <a:latin typeface="Tahoma" panose="020B0604030504040204" pitchFamily="34" charset="0"/>
              </a:rPr>
              <a:t>i samodzielnie.</a:t>
            </a:r>
          </a:p>
          <a:p>
            <a:pPr algn="ctr" eaLnBrk="1" hangingPunct="1"/>
            <a:endParaRPr lang="pl-PL" altLang="pl-PL">
              <a:solidFill>
                <a:srgbClr val="800000"/>
              </a:solidFill>
              <a:latin typeface="Tahoma" panose="020B0604030504040204" pitchFamily="34" charset="0"/>
            </a:endParaRPr>
          </a:p>
          <a:p>
            <a:pPr algn="ctr" eaLnBrk="1" hangingPunct="1"/>
            <a:r>
              <a:rPr lang="pl-PL" altLang="pl-PL">
                <a:solidFill>
                  <a:srgbClr val="800000"/>
                </a:solidFill>
                <a:latin typeface="Tahoma" panose="020B0604030504040204" pitchFamily="34" charset="0"/>
              </a:rPr>
              <a:t>Specjalności można zdobywać podczas</a:t>
            </a:r>
          </a:p>
          <a:p>
            <a:pPr algn="ctr" eaLnBrk="1" hangingPunct="1"/>
            <a:r>
              <a:rPr lang="pl-PL" altLang="pl-PL">
                <a:solidFill>
                  <a:srgbClr val="800000"/>
                </a:solidFill>
                <a:latin typeface="Tahoma" panose="020B0604030504040204" pitchFamily="34" charset="0"/>
              </a:rPr>
              <a:t>codziennej pracy w drużynie</a:t>
            </a:r>
          </a:p>
          <a:p>
            <a:pPr algn="ctr" eaLnBrk="1" hangingPunct="1"/>
            <a:r>
              <a:rPr lang="pl-PL" altLang="pl-PL">
                <a:solidFill>
                  <a:srgbClr val="800000"/>
                </a:solidFill>
                <a:latin typeface="Tahoma" panose="020B0604030504040204" pitchFamily="34" charset="0"/>
              </a:rPr>
              <a:t>oraz podczas pobytu na obozie</a:t>
            </a:r>
          </a:p>
          <a:p>
            <a:pPr algn="ctr" eaLnBrk="1" hangingPunct="1"/>
            <a:r>
              <a:rPr lang="pl-PL" altLang="pl-PL">
                <a:solidFill>
                  <a:srgbClr val="800000"/>
                </a:solidFill>
                <a:latin typeface="Tahoma" panose="020B0604030504040204" pitchFamily="34" charset="0"/>
              </a:rPr>
              <a:t>lub zimowisku pożarniczym.</a:t>
            </a:r>
          </a:p>
          <a:p>
            <a:pPr algn="ctr" eaLnBrk="1" hangingPunct="1"/>
            <a:endParaRPr lang="pl-PL" altLang="pl-PL">
              <a:solidFill>
                <a:srgbClr val="800000"/>
              </a:solidFill>
              <a:latin typeface="Tahoma" panose="020B0604030504040204" pitchFamily="34" charset="0"/>
            </a:endParaRPr>
          </a:p>
          <a:p>
            <a:pPr algn="ctr" eaLnBrk="1" hangingPunct="1"/>
            <a:r>
              <a:rPr lang="pl-PL" altLang="pl-PL">
                <a:solidFill>
                  <a:srgbClr val="800000"/>
                </a:solidFill>
                <a:latin typeface="Tahoma" panose="020B0604030504040204" pitchFamily="34" charset="0"/>
              </a:rPr>
              <a:t>Przed podjęciem decyzji należy zapoznać się</a:t>
            </a:r>
          </a:p>
          <a:p>
            <a:pPr algn="ctr" eaLnBrk="1" hangingPunct="1"/>
            <a:r>
              <a:rPr lang="pl-PL" altLang="pl-PL">
                <a:solidFill>
                  <a:srgbClr val="800000"/>
                </a:solidFill>
                <a:latin typeface="Tahoma" panose="020B0604030504040204" pitchFamily="34" charset="0"/>
              </a:rPr>
              <a:t>z wymaganiami poszczególnych specjalności</a:t>
            </a:r>
          </a:p>
          <a:p>
            <a:pPr algn="ctr" eaLnBrk="1" hangingPunct="1"/>
            <a:r>
              <a:rPr lang="pl-PL" altLang="pl-PL">
                <a:solidFill>
                  <a:srgbClr val="800000"/>
                </a:solidFill>
                <a:latin typeface="Tahoma" panose="020B0604030504040204" pitchFamily="34" charset="0"/>
              </a:rPr>
              <a:t>i przemyśleć, w jaki sposób będzie można je zdobyć.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953000"/>
            <a:ext cx="7772400" cy="1371600"/>
          </a:xfrm>
        </p:spPr>
        <p:txBody>
          <a:bodyPr/>
          <a:lstStyle/>
          <a:p>
            <a:pPr eaLnBrk="1" hangingPunct="1"/>
            <a:r>
              <a:rPr lang="pl-PL" altLang="pl-PL" sz="8000" smtClean="0">
                <a:solidFill>
                  <a:srgbClr val="800000"/>
                </a:solidFill>
                <a:latin typeface="Tahoma" panose="020B0604030504040204" pitchFamily="34" charset="0"/>
              </a:rPr>
              <a:t>OGNIKI</a:t>
            </a:r>
          </a:p>
        </p:txBody>
      </p:sp>
      <p:pic>
        <p:nvPicPr>
          <p:cNvPr id="65539" name="Picture 3" descr="C:\Documents and Settings\Krzysiaczek\Pulpit\logomd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88" y="2054225"/>
            <a:ext cx="3465512" cy="251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609600" y="5334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SPECJALNOŚCI POŻARNICZE</a:t>
            </a:r>
            <a:b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DLA MŁODZIEŻOWYCH DRUŻYN POŻARNICZYCH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381000" y="3810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GRUPA: </a:t>
            </a:r>
            <a: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  <a:t>OGNIKI</a:t>
            </a:r>
            <a:b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</a:br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SPECJALNOŚĆ:</a:t>
            </a:r>
            <a:b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  <a:t>STRAŻAK TECHNIK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04800" y="2133600"/>
            <a:ext cx="84582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Wiedza: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1. Zna rodzaje prądownic wodnych i pianowych oraz ich budowę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i zastosowanie.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2. Zna zasady zajmowania stanowiska w przypadku natarcia, obrony i osłony.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3. Zna wady i zalety powszechnie stosowanych środków gaśniczych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(wody, piany, CO</a:t>
            </a:r>
            <a:r>
              <a:rPr lang="pl-PL" altLang="pl-PL" sz="1000">
                <a:solidFill>
                  <a:srgbClr val="800000"/>
                </a:solidFill>
                <a:latin typeface="Tahoma" panose="020B0604030504040204" pitchFamily="34" charset="0"/>
              </a:rPr>
              <a:t>2</a:t>
            </a: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, proszków gaśniczych).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4. Wie, jakich materiałów i urządzeń nie można gasić wodą.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5. Wie, na czym polegają różne rodzaje zaopatrzenia wodnego,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umie je opisać.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6. Wie, do czego służą i jak zastosować: zbieracz, zasysacz liniowy,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wysysacz – injektor, turbopompa, lanca gaśnicza.</a:t>
            </a:r>
          </a:p>
        </p:txBody>
      </p:sp>
      <p:pic>
        <p:nvPicPr>
          <p:cNvPr id="67589" name="Picture 5" descr="D:\STRAŻ - MDP\SPECJALNOŚCI\SPECJALNOŚCI GRAFIKA\JPG\4.1. strazak techni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1000"/>
            <a:ext cx="28035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381000" y="3810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GRUPA: </a:t>
            </a:r>
            <a: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  <a:t>OGNIKI</a:t>
            </a:r>
            <a:b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</a:br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SPECJALNOŚĆ:</a:t>
            </a:r>
            <a:b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  <a:t>STRAŻAK TECHNIK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04800" y="2133600"/>
            <a:ext cx="84582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Umiejętności: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1. Wziął udział w ćwiczeniach sekcji bojowej w charakterze pomocnika roty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i wykazał się umiejętnością pomagania prądownikowi w operowaniu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różnymi prądami wody lub piany.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2. Umie zastosować różne rodzaje prądów gaśniczych wodnych i pianowych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w natarciu na ognisko pożaru.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3. Umie prawidłowo budować linie wężowe główne, gaśnicze, zasilające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i ssawne.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4. Umie zebrać wiadomości o stanie zaopatrzenia miejscowości w wodę,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ustalić najdogodniejsze miejsce na ustawienie motopompy oraz wskazać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rozmieszczenie hydrantów.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5. Umie opisać i przedstawić zastosowanie różnych pomp pożarniczych: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autopomp, motopomp, pomp pływających i szlamowych.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6. Umie opisać strukturę jednostek występujących w działaniach bojowych: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rota, zastęp, sekcja, pluton w zależności od obsady samochodu bojowego.</a:t>
            </a:r>
          </a:p>
        </p:txBody>
      </p:sp>
      <p:pic>
        <p:nvPicPr>
          <p:cNvPr id="69636" name="Picture 4" descr="D:\STRAŻ - MDP\SPECJALNOŚCI\SPECJALNOŚCI GRAFIKA\JPG\4.1. strazak techni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1000"/>
            <a:ext cx="28035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381000" y="3810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GRUPA: </a:t>
            </a:r>
            <a: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  <a:t>OGNIKI</a:t>
            </a:r>
            <a:b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</a:br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SPECJALNOŚĆ:</a:t>
            </a:r>
            <a:b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  <a:t>STRAŻAK MECHANIK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04800" y="2133600"/>
            <a:ext cx="84582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Wiedza: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1. Zna zasady działania, budowy i obsługi motopompy.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2. Zna rodzaje węży pożarniczych, ich przeznaczenie i sposoby konserwacji.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3. Zna wyposażenie węży tłocznych i ssawnych oraz sprzęt do ich obsługi.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4. Potrafi wymienić środki transportowe używane przez straże pożarne.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5. Zna rodzaje drabin używanych w pożarnictwie i ich zastosowanie.</a:t>
            </a:r>
          </a:p>
        </p:txBody>
      </p:sp>
      <p:pic>
        <p:nvPicPr>
          <p:cNvPr id="71685" name="Picture 5" descr="D:\STRAŻ - MDP\SPECJALNOŚCI\SPECJALNOŚCI GRAFIKA\JPG\4.2. strazak mechani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1000"/>
            <a:ext cx="28035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81000" y="3810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GRUPA: </a:t>
            </a:r>
            <a: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  <a:t>OGNIKI</a:t>
            </a:r>
            <a:b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</a:br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SPECJALNOŚĆ:</a:t>
            </a:r>
            <a:b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  <a:t>STRAŻAK MECHANIK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04800" y="2133600"/>
            <a:ext cx="84582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Umiejętności: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1. Przygotował i przeprowadził na zbiórce zajęcia na temat „Rozwój techniki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w pożarnictwie”.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2. Umie prawidłowo przygotować do pracy różnego rodzaju pompy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pożarnicze.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3. Umie opisać zasadę działania pompy pożarniczej w czasie ssania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i tłoczenia wody.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4. Umie pod nadzorem uruchomić autopompę w samochodzie pożarniczym,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umie wskazać właściwe nasady w samochodzie będącym na wyposażeniu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OSP.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5. Umie posługiwać się i rozróżnia numery operacyjne stosowane w łączności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radiowej MSWiA.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6. Umie nawiązać łączność ze stanowiskiem kierowania za pomocą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radiotelefonu samochodowego i nasobnego.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7. Pomagał w konserwacji sprzętu pożarniczego w swojej straży.</a:t>
            </a:r>
          </a:p>
        </p:txBody>
      </p:sp>
      <p:pic>
        <p:nvPicPr>
          <p:cNvPr id="73732" name="Picture 4" descr="D:\STRAŻ - MDP\SPECJALNOŚCI\SPECJALNOŚCI GRAFIKA\JPG\4.2. strazak mechani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1000"/>
            <a:ext cx="28035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381000" y="3810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GRUPA: </a:t>
            </a:r>
            <a: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  <a:t>OGNIKI</a:t>
            </a:r>
            <a:b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</a:br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SPECJALNOŚĆ:</a:t>
            </a:r>
            <a:b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  <a:t>STRAŻAK ANIMATOR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04800" y="2133600"/>
            <a:ext cx="84582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Wiedza: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1. Zna zasady zabezpieczenia przeciwpożarowego spotkań i zajęć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świetlicowych z udziałem dużej ilości uczestników.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2. Zna i potrafi przedstawić na zbiórce przynajmniej dwa wiersze, skecze,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piosenki lub inne utwory o tematyce związanej z pracą strażaka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i popularyzowaniem ochrony przeciwpożarowej.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3. Zna zasady prawidłowego przygotowania zbiórek szkoleniowych dla MDP.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4. Wie, jak w bezpieczny sposób przygotować i przeprowadzić zajęcia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terenowe dla sekcji i drużyny.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5. Wie, jak przebiega proces planowania pracy rocznej w sekcji i drużynie.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6. Zna zasady funkcjonowania drużyny, zależności służbowe, schemat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organizacyjny i regulamin działalności drużyny.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7. Zna historię swojej miejscowości i OSP.</a:t>
            </a:r>
          </a:p>
        </p:txBody>
      </p:sp>
      <p:pic>
        <p:nvPicPr>
          <p:cNvPr id="75781" name="Picture 5" descr="D:\STRAŻ - MDP\SPECJALNOŚCI\SPECJALNOŚCI GRAFIKA\JPG\4.3. strazak animat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1000"/>
            <a:ext cx="28035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81000" y="3810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GRUPA: </a:t>
            </a:r>
            <a: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  <a:t>OGNIKI</a:t>
            </a:r>
            <a:b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</a:br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SPECJALNOŚĆ:</a:t>
            </a:r>
            <a:b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  <a:t>STRAŻAK ANIMATOR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04800" y="2133600"/>
            <a:ext cx="84582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Umiejętności: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1. Przygotował samodzielnie i przeprowadził dyskusję na temat przynajmniej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2 artykułów ze „Strażaka”, „Przeglądu Pożarniczego” lub w inny sposób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przeprowadził akcję popularyzującą czytelnictwo tych pism.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2. Pomagał w prowadzeniu kroniki OSP lub drużyny, organizowaniu kącika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dotyczącego historii swojej straży i drużyny, przygotowaniu spotkania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z członkami OSP.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3. Przeprowadził na zbiórce, w szkole, na spotkaniu zabawę, zgaduj-zgadulę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lub quiz o tematyce pożarniczej.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4. Brał udział w opracowywaniu planu pracy drużyny.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5. Pomagał w przygotowaniu młodszych grup dzieci do OTWP.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6. Wspólnie z drużyną rozpropagował i przeprowadził w przedszkolu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lub w szkole konkurs plastyczny o tematyce pożarniczej.</a:t>
            </a:r>
          </a:p>
        </p:txBody>
      </p:sp>
      <p:pic>
        <p:nvPicPr>
          <p:cNvPr id="77828" name="Picture 4" descr="D:\STRAŻ - MDP\SPECJALNOŚCI\SPECJALNOŚCI GRAFIKA\JPG\4.3. strazak animat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1000"/>
            <a:ext cx="28035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381000" y="3810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GRUPA: </a:t>
            </a:r>
            <a: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  <a:t>OGNIKI</a:t>
            </a:r>
            <a:b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</a:br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SPECJALNOŚĆ:</a:t>
            </a:r>
            <a:b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  <a:t>STRAŻAK OPIEKUN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04800" y="2133600"/>
            <a:ext cx="84582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Wiedza: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1. Potrafi zorganizować dla maluchów przynajmniej dwie zabawy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lub gry o tematyce strażackiej.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2. Zna i potrafi opowiedzieć przynajmniej trzy gawędy lub opowiadania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dla dzieci o tematyce pożarniczej.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3. Zna podstawowe zasady opiekowania się dziećmi i pomagał zajmować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się maluchami podczas wycieczki, biwaku itp.</a:t>
            </a:r>
          </a:p>
        </p:txBody>
      </p:sp>
      <p:pic>
        <p:nvPicPr>
          <p:cNvPr id="79877" name="Picture 5" descr="D:\STRAŻ - MDP\SPECJALNOŚCI\SPECJALNOŚCI GRAFIKA\JPG\4.4. strazak opieku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1000"/>
            <a:ext cx="28035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81000" y="3810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GRUPA: </a:t>
            </a:r>
            <a: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  <a:t>OGNIKI</a:t>
            </a:r>
            <a:b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</a:br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SPECJALNOŚĆ:</a:t>
            </a:r>
            <a:b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  <a:t>STRAŻAK OPIEKUN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304800" y="2133600"/>
            <a:ext cx="84582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Umiejętności: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1. Zorganizował wycieczkę dla dzieci do remizy w „Dniach Ochrony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Przeciwpożarowej” lub z innej okazji i zapoznał ich np. z uzbrojeniem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osobistym strażaka.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2. Pomagał przy budowie lub konserwacji urządzeń znajdujących się na placu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gier i zabaw, toru saneczkowego, lodowiska w swojej miejscowości.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3. Zorganizował zajęcia dla dzieci w czasie pozalekcyjnym w remizie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lub szkole, ucząc je aktywnego i pożytecznego spędzania wolnego czasu.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4. Zorganizował rozgrywki sportowe np. z okazji dnia dziecka lub święta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strażaka w swojej miejscowości.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5. Przygotował ciekawe zajęcia dla drużyny na temat komputerów,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korzystania z Internetu itp.</a:t>
            </a:r>
          </a:p>
        </p:txBody>
      </p:sp>
      <p:pic>
        <p:nvPicPr>
          <p:cNvPr id="83972" name="Picture 4" descr="D:\STRAŻ - MDP\SPECJALNOŚCI\SPECJALNOŚCI GRAFIKA\JPG\4.4. strazak opieku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1000"/>
            <a:ext cx="28035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81000" y="3810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GRUPA: </a:t>
            </a:r>
            <a: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  <a:t>OGNIKI</a:t>
            </a:r>
            <a:b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</a:br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SPECJALNOŚĆ:</a:t>
            </a:r>
            <a:b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  <a:t>STRAŻAK OPIEKUN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04800" y="2133600"/>
            <a:ext cx="84582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6. W porozumieniu z wychowawcą przedszkola lub szkoły przeprowadził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z dziećmi zabawę - pogadankę o ostrożnym obchodzeniu się z ogniem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i skutkami pożarów.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7. Zapoznał dzieci z młodszych grup z umundurowaniem, odznaczeniami,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symbolami specjalności oraz omówił prace i obowiązki członka MDP OSP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(w formie zabawy).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8. Przedstawił wraz z drużyną dzieciom w formie teatralnej lub innej zasady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bezpiecznego poruszania się po drogach lub udzielania pierwszej pomocy.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9. Potrafi przygotować drużynę do udziału w uroczystościach strażackich.</a:t>
            </a:r>
          </a:p>
        </p:txBody>
      </p:sp>
      <p:pic>
        <p:nvPicPr>
          <p:cNvPr id="86020" name="Picture 4" descr="D:\STRAŻ - MDP\SPECJALNOŚCI\SPECJALNOŚCI GRAFIKA\JPG\4.4. strazak opieku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1000"/>
            <a:ext cx="28035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09600" y="304800"/>
            <a:ext cx="8001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l-PL" altLang="pl-PL" sz="3000" b="1">
                <a:solidFill>
                  <a:srgbClr val="FF3300"/>
                </a:solidFill>
                <a:latin typeface="Tahoma" panose="020B0604030504040204" pitchFamily="34" charset="0"/>
              </a:rPr>
              <a:t>ZASADY ZDOBYWANIA SPECJALNOŚCI POŻARNICZYCH PRZEZ CZŁONKÓW MDP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57200" y="1638300"/>
            <a:ext cx="830580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l-PL" altLang="pl-PL">
                <a:solidFill>
                  <a:srgbClr val="800000"/>
                </a:solidFill>
                <a:latin typeface="Tahoma" panose="020B0604030504040204" pitchFamily="34" charset="0"/>
              </a:rPr>
              <a:t>W czasie zdobywania specjalności można korzystać</a:t>
            </a:r>
          </a:p>
          <a:p>
            <a:pPr algn="ctr" eaLnBrk="1" hangingPunct="1"/>
            <a:r>
              <a:rPr lang="pl-PL" altLang="pl-PL">
                <a:solidFill>
                  <a:srgbClr val="800000"/>
                </a:solidFill>
                <a:latin typeface="Tahoma" panose="020B0604030504040204" pitchFamily="34" charset="0"/>
              </a:rPr>
              <a:t>z rady dowódcy drużyny, opiekuna,</a:t>
            </a:r>
          </a:p>
          <a:p>
            <a:pPr algn="ctr" eaLnBrk="1" hangingPunct="1"/>
            <a:r>
              <a:rPr lang="pl-PL" altLang="pl-PL">
                <a:solidFill>
                  <a:srgbClr val="800000"/>
                </a:solidFill>
                <a:latin typeface="Tahoma" panose="020B0604030504040204" pitchFamily="34" charset="0"/>
              </a:rPr>
              <a:t>a także korzystać z książek lub fachowych czasopism.</a:t>
            </a:r>
          </a:p>
          <a:p>
            <a:pPr algn="ctr" eaLnBrk="1" hangingPunct="1"/>
            <a:endParaRPr lang="pl-PL" altLang="pl-PL">
              <a:solidFill>
                <a:srgbClr val="800000"/>
              </a:solidFill>
              <a:latin typeface="Tahoma" panose="020B0604030504040204" pitchFamily="34" charset="0"/>
            </a:endParaRPr>
          </a:p>
          <a:p>
            <a:pPr algn="ctr" eaLnBrk="1" hangingPunct="1"/>
            <a:r>
              <a:rPr lang="pl-PL" altLang="pl-PL">
                <a:solidFill>
                  <a:srgbClr val="800000"/>
                </a:solidFill>
                <a:latin typeface="Tahoma" panose="020B0604030504040204" pitchFamily="34" charset="0"/>
              </a:rPr>
              <a:t>Po zaliczeniu – spełnieniu wszystkich wymagań</a:t>
            </a:r>
          </a:p>
          <a:p>
            <a:pPr algn="ctr" eaLnBrk="1" hangingPunct="1"/>
            <a:r>
              <a:rPr lang="pl-PL" altLang="pl-PL">
                <a:solidFill>
                  <a:srgbClr val="800000"/>
                </a:solidFill>
                <a:latin typeface="Tahoma" panose="020B0604030504040204" pitchFamily="34" charset="0"/>
              </a:rPr>
              <a:t>dla zdobycia danej specjalności należy przekazać</a:t>
            </a:r>
          </a:p>
          <a:p>
            <a:pPr algn="ctr" eaLnBrk="1" hangingPunct="1"/>
            <a:r>
              <a:rPr lang="pl-PL" altLang="pl-PL">
                <a:solidFill>
                  <a:srgbClr val="800000"/>
                </a:solidFill>
                <a:latin typeface="Tahoma" panose="020B0604030504040204" pitchFamily="34" charset="0"/>
              </a:rPr>
              <a:t>dowódcy drużyny wypełnioną kartę próby specjalności.</a:t>
            </a:r>
          </a:p>
          <a:p>
            <a:pPr algn="ctr" eaLnBrk="1" hangingPunct="1"/>
            <a:endParaRPr lang="pl-PL" altLang="pl-PL">
              <a:solidFill>
                <a:srgbClr val="800000"/>
              </a:solidFill>
              <a:latin typeface="Tahoma" panose="020B0604030504040204" pitchFamily="34" charset="0"/>
            </a:endParaRPr>
          </a:p>
          <a:p>
            <a:pPr algn="ctr" eaLnBrk="1" hangingPunct="1"/>
            <a:r>
              <a:rPr lang="pl-PL" altLang="pl-PL">
                <a:solidFill>
                  <a:srgbClr val="800000"/>
                </a:solidFill>
                <a:latin typeface="Tahoma" panose="020B0604030504040204" pitchFamily="34" charset="0"/>
              </a:rPr>
              <a:t>O przyznaniu specjalności decyduje rada drużyny</a:t>
            </a:r>
          </a:p>
          <a:p>
            <a:pPr algn="ctr" eaLnBrk="1" hangingPunct="1"/>
            <a:r>
              <a:rPr lang="pl-PL" altLang="pl-PL">
                <a:solidFill>
                  <a:srgbClr val="800000"/>
                </a:solidFill>
                <a:latin typeface="Tahoma" panose="020B0604030504040204" pitchFamily="34" charset="0"/>
              </a:rPr>
              <a:t>lub rada obozu – zimowiska.</a:t>
            </a:r>
          </a:p>
          <a:p>
            <a:pPr algn="ctr" eaLnBrk="1" hangingPunct="1"/>
            <a:endParaRPr lang="pl-PL" altLang="pl-PL">
              <a:solidFill>
                <a:srgbClr val="800000"/>
              </a:solidFill>
              <a:latin typeface="Tahoma" panose="020B0604030504040204" pitchFamily="34" charset="0"/>
            </a:endParaRPr>
          </a:p>
          <a:p>
            <a:pPr algn="ctr" eaLnBrk="1" hangingPunct="1"/>
            <a:r>
              <a:rPr lang="pl-PL" altLang="pl-PL">
                <a:solidFill>
                  <a:srgbClr val="800000"/>
                </a:solidFill>
                <a:latin typeface="Tahoma" panose="020B0604030504040204" pitchFamily="34" charset="0"/>
              </a:rPr>
              <a:t>Fakt zdobycia specjalności wpisuje się</a:t>
            </a:r>
          </a:p>
          <a:p>
            <a:pPr algn="ctr" eaLnBrk="1" hangingPunct="1"/>
            <a:r>
              <a:rPr lang="pl-PL" altLang="pl-PL">
                <a:solidFill>
                  <a:srgbClr val="800000"/>
                </a:solidFill>
                <a:latin typeface="Tahoma" panose="020B0604030504040204" pitchFamily="34" charset="0"/>
              </a:rPr>
              <a:t>do legitymacji członkowskiej MDP.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7" name="Picture 3" descr="C:\Documents and Settings\Krzysiaczek\Pulpit\logomd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167188"/>
            <a:ext cx="2968625" cy="215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7" name="Rectangle 4"/>
          <p:cNvSpPr>
            <a:spLocks noChangeArrowheads="1"/>
          </p:cNvSpPr>
          <p:nvPr/>
        </p:nvSpPr>
        <p:spPr bwMode="auto">
          <a:xfrm>
            <a:off x="609600" y="5334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2000">
                <a:solidFill>
                  <a:srgbClr val="800000"/>
                </a:solidFill>
                <a:latin typeface="Tahoma" panose="020B0604030504040204" pitchFamily="34" charset="0"/>
              </a:rPr>
              <a:t>Przygotowanie: Krzysztof Szczepaniuk</a:t>
            </a:r>
            <a:br>
              <a:rPr lang="pl-PL" altLang="pl-PL" sz="20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2000">
                <a:solidFill>
                  <a:srgbClr val="800000"/>
                </a:solidFill>
                <a:latin typeface="Tahoma" panose="020B0604030504040204" pitchFamily="34" charset="0"/>
              </a:rPr>
              <a:t>Ochotnicza Straż Pożarna „Stołpno” w Międzyrzecu Podlaskim</a:t>
            </a:r>
            <a:br>
              <a:rPr lang="pl-PL" altLang="pl-PL" sz="20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2000">
                <a:solidFill>
                  <a:srgbClr val="6600FF"/>
                </a:solidFill>
                <a:latin typeface="Tahoma" panose="020B0604030504040204" pitchFamily="34" charset="0"/>
              </a:rPr>
              <a:t>www.strazpozarna.org.pl</a:t>
            </a:r>
            <a:br>
              <a:rPr lang="pl-PL" altLang="pl-PL" sz="2000">
                <a:solidFill>
                  <a:srgbClr val="6600FF"/>
                </a:solidFill>
                <a:latin typeface="Tahoma" panose="020B0604030504040204" pitchFamily="34" charset="0"/>
              </a:rPr>
            </a:br>
            <a:r>
              <a:rPr lang="pl-PL" altLang="pl-PL" sz="2000">
                <a:solidFill>
                  <a:srgbClr val="6600FF"/>
                </a:solidFill>
                <a:latin typeface="Tahoma" panose="020B0604030504040204" pitchFamily="34" charset="0"/>
              </a:rPr>
              <a:t/>
            </a:r>
            <a:br>
              <a:rPr lang="pl-PL" altLang="pl-PL" sz="2000">
                <a:solidFill>
                  <a:srgbClr val="6600FF"/>
                </a:solidFill>
                <a:latin typeface="Tahoma" panose="020B0604030504040204" pitchFamily="34" charset="0"/>
              </a:rPr>
            </a:br>
            <a:r>
              <a:rPr lang="pl-PL" altLang="pl-PL" sz="2000">
                <a:solidFill>
                  <a:srgbClr val="800000"/>
                </a:solidFill>
                <a:latin typeface="Tahoma" panose="020B0604030504040204" pitchFamily="34" charset="0"/>
              </a:rPr>
              <a:t/>
            </a:r>
            <a:br>
              <a:rPr lang="pl-PL" altLang="pl-PL" sz="20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2000">
                <a:solidFill>
                  <a:srgbClr val="800000"/>
                </a:solidFill>
                <a:latin typeface="Tahoma" panose="020B0604030504040204" pitchFamily="34" charset="0"/>
              </a:rPr>
              <a:t/>
            </a:r>
            <a:br>
              <a:rPr lang="pl-PL" altLang="pl-PL" sz="20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2000">
                <a:solidFill>
                  <a:srgbClr val="800000"/>
                </a:solidFill>
                <a:latin typeface="Tahoma" panose="020B0604030504040204" pitchFamily="34" charset="0"/>
              </a:rPr>
              <a:t/>
            </a:r>
            <a:br>
              <a:rPr lang="pl-PL" altLang="pl-PL" sz="20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2000">
                <a:solidFill>
                  <a:srgbClr val="800000"/>
                </a:solidFill>
                <a:latin typeface="Tahoma" panose="020B0604030504040204" pitchFamily="34" charset="0"/>
              </a:rPr>
              <a:t/>
            </a:r>
            <a:br>
              <a:rPr lang="pl-PL" altLang="pl-PL" sz="20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2000">
                <a:solidFill>
                  <a:srgbClr val="800000"/>
                </a:solidFill>
                <a:latin typeface="Tahoma" panose="020B0604030504040204" pitchFamily="34" charset="0"/>
              </a:rPr>
              <a:t/>
            </a:r>
            <a:br>
              <a:rPr lang="pl-PL" altLang="pl-PL" sz="20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2000">
                <a:solidFill>
                  <a:srgbClr val="800000"/>
                </a:solidFill>
                <a:latin typeface="Tahoma" panose="020B0604030504040204" pitchFamily="34" charset="0"/>
              </a:rPr>
              <a:t/>
            </a:r>
            <a:br>
              <a:rPr lang="pl-PL" altLang="pl-PL" sz="20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2000">
                <a:solidFill>
                  <a:srgbClr val="800000"/>
                </a:solidFill>
                <a:latin typeface="Tahoma" panose="020B0604030504040204" pitchFamily="34" charset="0"/>
              </a:rPr>
              <a:t/>
            </a:r>
            <a:br>
              <a:rPr lang="pl-PL" altLang="pl-PL" sz="20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2000">
                <a:solidFill>
                  <a:srgbClr val="800000"/>
                </a:solidFill>
                <a:latin typeface="Tahoma" panose="020B0604030504040204" pitchFamily="34" charset="0"/>
              </a:rPr>
              <a:t/>
            </a:r>
            <a:br>
              <a:rPr lang="pl-PL" altLang="pl-PL" sz="20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2000">
                <a:solidFill>
                  <a:srgbClr val="800000"/>
                </a:solidFill>
                <a:latin typeface="Tahoma" panose="020B0604030504040204" pitchFamily="34" charset="0"/>
              </a:rPr>
              <a:t>Portal Młodzieżowych Drużyn Pożarniczych</a:t>
            </a:r>
            <a:br>
              <a:rPr lang="pl-PL" altLang="pl-PL" sz="20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2000">
                <a:solidFill>
                  <a:srgbClr val="6600FF"/>
                </a:solidFill>
                <a:latin typeface="Tahoma" panose="020B0604030504040204" pitchFamily="34" charset="0"/>
              </a:rPr>
              <a:t>www.florek.org.pl/portal</a:t>
            </a:r>
            <a:br>
              <a:rPr lang="pl-PL" altLang="pl-PL" sz="2000">
                <a:solidFill>
                  <a:srgbClr val="6600FF"/>
                </a:solidFill>
                <a:latin typeface="Tahoma" panose="020B0604030504040204" pitchFamily="34" charset="0"/>
              </a:rPr>
            </a:br>
            <a:r>
              <a:rPr lang="pl-PL" altLang="pl-PL" sz="2000">
                <a:solidFill>
                  <a:srgbClr val="6600FF"/>
                </a:solidFill>
                <a:latin typeface="Tahoma" panose="020B0604030504040204" pitchFamily="34" charset="0"/>
              </a:rPr>
              <a:t/>
            </a:r>
            <a:br>
              <a:rPr lang="pl-PL" altLang="pl-PL" sz="2000">
                <a:solidFill>
                  <a:srgbClr val="6600FF"/>
                </a:solidFill>
                <a:latin typeface="Tahoma" panose="020B0604030504040204" pitchFamily="34" charset="0"/>
              </a:rPr>
            </a:br>
            <a:r>
              <a:rPr lang="pl-PL" altLang="pl-PL" sz="2000">
                <a:solidFill>
                  <a:srgbClr val="800000"/>
                </a:solidFill>
                <a:latin typeface="Tahoma" panose="020B0604030504040204" pitchFamily="34" charset="0"/>
              </a:rPr>
              <a:t>Specjalności Pożarnicze</a:t>
            </a:r>
            <a:br>
              <a:rPr lang="pl-PL" altLang="pl-PL" sz="20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2000">
                <a:solidFill>
                  <a:srgbClr val="800000"/>
                </a:solidFill>
                <a:latin typeface="Tahoma" panose="020B0604030504040204" pitchFamily="34" charset="0"/>
              </a:rPr>
              <a:t>dla Młodzieżowych Drużyn Pożarniczych</a:t>
            </a:r>
            <a:br>
              <a:rPr lang="pl-PL" altLang="pl-PL" sz="20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2000">
                <a:solidFill>
                  <a:srgbClr val="6600FF"/>
                </a:solidFill>
                <a:latin typeface="Tahoma" panose="020B0604030504040204" pitchFamily="34" charset="0"/>
              </a:rPr>
              <a:t>www.florek.org.pl/specjalnosci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09600" y="304800"/>
            <a:ext cx="8001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l-PL" altLang="pl-PL" sz="3000" b="1">
                <a:solidFill>
                  <a:srgbClr val="FF3300"/>
                </a:solidFill>
                <a:latin typeface="Tahoma" panose="020B0604030504040204" pitchFamily="34" charset="0"/>
              </a:rPr>
              <a:t>ZASADY ZDOBYWANIA SPECJALNOŚCI POŻARNICZYCH PRZEZ CZŁONKÓW MDP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57200" y="1638300"/>
            <a:ext cx="8305800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l-PL" altLang="pl-PL">
                <a:solidFill>
                  <a:srgbClr val="800000"/>
                </a:solidFill>
                <a:latin typeface="Tahoma" panose="020B0604030504040204" pitchFamily="34" charset="0"/>
              </a:rPr>
              <a:t>Oznakę – plakietkę zdobytej specjalności nosi się</a:t>
            </a:r>
          </a:p>
          <a:p>
            <a:pPr algn="ctr" eaLnBrk="1" hangingPunct="1"/>
            <a:r>
              <a:rPr lang="pl-PL" altLang="pl-PL">
                <a:solidFill>
                  <a:srgbClr val="800000"/>
                </a:solidFill>
                <a:latin typeface="Tahoma" panose="020B0604030504040204" pitchFamily="34" charset="0"/>
              </a:rPr>
              <a:t>na prawym rękawie munduru wg następujących zasad: </a:t>
            </a:r>
          </a:p>
          <a:p>
            <a:pPr algn="ctr" eaLnBrk="1" hangingPunct="1"/>
            <a:r>
              <a:rPr lang="pl-PL" altLang="pl-PL">
                <a:solidFill>
                  <a:srgbClr val="800000"/>
                </a:solidFill>
                <a:latin typeface="Tahoma" panose="020B0604030504040204" pitchFamily="34" charset="0"/>
              </a:rPr>
              <a:t>w przypadku zdobycia jednej specjalności umieszcza się ją na środku ramienia, 5 cm poniżej wszycia rękawa,</a:t>
            </a:r>
          </a:p>
          <a:p>
            <a:pPr algn="ctr" eaLnBrk="1" hangingPunct="1"/>
            <a:r>
              <a:rPr lang="pl-PL" altLang="pl-PL">
                <a:solidFill>
                  <a:srgbClr val="800000"/>
                </a:solidFill>
                <a:latin typeface="Tahoma" panose="020B0604030504040204" pitchFamily="34" charset="0"/>
              </a:rPr>
              <a:t>w przypadku zdobycia dwóch specjalności umieszcza się je obok siebie, w rzędzie 5 cm poniżej wszycia rękawa,</a:t>
            </a:r>
          </a:p>
          <a:p>
            <a:pPr algn="ctr" eaLnBrk="1" hangingPunct="1"/>
            <a:r>
              <a:rPr lang="pl-PL" altLang="pl-PL">
                <a:solidFill>
                  <a:srgbClr val="800000"/>
                </a:solidFill>
                <a:latin typeface="Tahoma" panose="020B0604030504040204" pitchFamily="34" charset="0"/>
              </a:rPr>
              <a:t>w przypadku zdobycia kolejnych specjalności stosuje się zasadę, że każda z nich jest umieszczana symetrycznie, poniżej w następnych rzędach (po 2 w rzędzie w poziomie),</a:t>
            </a:r>
          </a:p>
          <a:p>
            <a:pPr algn="ctr" eaLnBrk="1" hangingPunct="1"/>
            <a:r>
              <a:rPr lang="pl-PL" altLang="pl-PL">
                <a:solidFill>
                  <a:srgbClr val="800000"/>
                </a:solidFill>
                <a:latin typeface="Tahoma" panose="020B0604030504040204" pitchFamily="34" charset="0"/>
              </a:rPr>
              <a:t>najbliżej wszycia rękawa nosi się oznaki specjalności</a:t>
            </a:r>
          </a:p>
          <a:p>
            <a:pPr algn="ctr" eaLnBrk="1" hangingPunct="1"/>
            <a:r>
              <a:rPr lang="pl-PL" altLang="pl-PL">
                <a:solidFill>
                  <a:srgbClr val="800000"/>
                </a:solidFill>
                <a:latin typeface="Tahoma" panose="020B0604030504040204" pitchFamily="34" charset="0"/>
              </a:rPr>
              <a:t>grupy młodszej.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09600" y="304800"/>
            <a:ext cx="8001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l-PL" altLang="pl-PL" sz="3000" b="1">
                <a:solidFill>
                  <a:srgbClr val="FF3300"/>
                </a:solidFill>
                <a:latin typeface="Tahoma" panose="020B0604030504040204" pitchFamily="34" charset="0"/>
              </a:rPr>
              <a:t>ZASADY ZDOBYWANIA SPECJALNOŚCI POŻARNICZYCH PRZEZ CZŁONKÓW MDP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57200" y="1638300"/>
            <a:ext cx="83058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l-PL" altLang="pl-PL">
                <a:solidFill>
                  <a:srgbClr val="800000"/>
                </a:solidFill>
                <a:latin typeface="Tahoma" panose="020B0604030504040204" pitchFamily="34" charset="0"/>
              </a:rPr>
              <a:t>Dopuszcza się możliwość tworzenia własnych specjalności, uwzględniających potrzeby drużyny</a:t>
            </a:r>
          </a:p>
          <a:p>
            <a:pPr algn="ctr" eaLnBrk="1" hangingPunct="1"/>
            <a:r>
              <a:rPr lang="pl-PL" altLang="pl-PL">
                <a:solidFill>
                  <a:srgbClr val="800000"/>
                </a:solidFill>
                <a:latin typeface="Tahoma" panose="020B0604030504040204" pitchFamily="34" charset="0"/>
              </a:rPr>
              <a:t>i środowiska lokalnego</a:t>
            </a:r>
          </a:p>
          <a:p>
            <a:pPr algn="ctr" eaLnBrk="1" hangingPunct="1"/>
            <a:r>
              <a:rPr lang="pl-PL" altLang="pl-PL">
                <a:solidFill>
                  <a:srgbClr val="800000"/>
                </a:solidFill>
                <a:latin typeface="Tahoma" panose="020B0604030504040204" pitchFamily="34" charset="0"/>
              </a:rPr>
              <a:t>(np. ratownik wodny, krajoznawca, informatyk).</a:t>
            </a:r>
          </a:p>
          <a:p>
            <a:pPr algn="ctr" eaLnBrk="1" hangingPunct="1"/>
            <a:endParaRPr lang="pl-PL" altLang="pl-PL">
              <a:solidFill>
                <a:srgbClr val="800000"/>
              </a:solidFill>
              <a:latin typeface="Tahoma" panose="020B0604030504040204" pitchFamily="34" charset="0"/>
            </a:endParaRPr>
          </a:p>
          <a:p>
            <a:pPr algn="ctr" eaLnBrk="1" hangingPunct="1"/>
            <a:r>
              <a:rPr lang="pl-PL" altLang="pl-PL">
                <a:solidFill>
                  <a:srgbClr val="800000"/>
                </a:solidFill>
                <a:latin typeface="Tahoma" panose="020B0604030504040204" pitchFamily="34" charset="0"/>
              </a:rPr>
              <a:t>Specjalności zdobyte przed wprowadzeniem</a:t>
            </a:r>
          </a:p>
          <a:p>
            <a:pPr algn="ctr" eaLnBrk="1" hangingPunct="1"/>
            <a:r>
              <a:rPr lang="pl-PL" altLang="pl-PL">
                <a:solidFill>
                  <a:srgbClr val="800000"/>
                </a:solidFill>
                <a:latin typeface="Tahoma" panose="020B0604030504040204" pitchFamily="34" charset="0"/>
              </a:rPr>
              <a:t>niniejszego regulaminu zachowują ważność.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953000"/>
            <a:ext cx="7772400" cy="1371600"/>
          </a:xfrm>
        </p:spPr>
        <p:txBody>
          <a:bodyPr/>
          <a:lstStyle/>
          <a:p>
            <a:pPr eaLnBrk="1" hangingPunct="1"/>
            <a:r>
              <a:rPr lang="pl-PL" altLang="pl-PL" sz="8000" smtClean="0">
                <a:solidFill>
                  <a:srgbClr val="800000"/>
                </a:solidFill>
                <a:latin typeface="Tahoma" panose="020B0604030504040204" pitchFamily="34" charset="0"/>
              </a:rPr>
              <a:t>KANDYDACI</a:t>
            </a:r>
          </a:p>
        </p:txBody>
      </p:sp>
      <p:pic>
        <p:nvPicPr>
          <p:cNvPr id="15363" name="Picture 3" descr="C:\Documents and Settings\Krzysiaczek\Pulpit\logomd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88" y="2054225"/>
            <a:ext cx="3465512" cy="251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09600" y="5334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SPECJALNOŚCI POŻARNICZE</a:t>
            </a:r>
            <a:b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DLA MŁODZIEŻOWYCH DRUŻYN POŻARNICZYCH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381000" y="3810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GRUPA: </a:t>
            </a:r>
            <a: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  <a:t>KANDYDACI</a:t>
            </a:r>
            <a:b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</a:br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SPECJALNOŚĆ: </a:t>
            </a:r>
            <a: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  <a:t>FLOREK</a:t>
            </a:r>
          </a:p>
        </p:txBody>
      </p: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304800" y="2133600"/>
            <a:ext cx="84582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1. zapoznał się z postacią św. Floriana – patrona strażaków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2. poznał ogólną historię ochrony przeciwpożarowej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3. zebrał pamiątki strażackie i zaprezentował je swoim kolegom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4. przyglądał się uroczystościom z okazji Dnia Strażaka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5. uczestniczył w uroczystej akademii zorganizowanej dla strażaków </a:t>
            </a:r>
          </a:p>
        </p:txBody>
      </p:sp>
      <p:pic>
        <p:nvPicPr>
          <p:cNvPr id="17415" name="Picture 7" descr="D:\STRAŻ - MDP\SPECJALNOŚCI\SPECJALNOŚCI GRAFIKA\JPG\1.1. flore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90525"/>
            <a:ext cx="280035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81000" y="3810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GRUPA: </a:t>
            </a:r>
            <a: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  <a:t>KANDYDACI</a:t>
            </a:r>
            <a:br>
              <a:rPr lang="pl-PL" altLang="pl-PL" sz="2600">
                <a:solidFill>
                  <a:srgbClr val="FF3300"/>
                </a:solidFill>
                <a:latin typeface="Tahoma" panose="020B0604030504040204" pitchFamily="34" charset="0"/>
              </a:rPr>
            </a:br>
            <a:r>
              <a:rPr lang="pl-PL" altLang="pl-PL" sz="2600">
                <a:solidFill>
                  <a:srgbClr val="800000"/>
                </a:solidFill>
                <a:latin typeface="Tahoma" panose="020B0604030504040204" pitchFamily="34" charset="0"/>
              </a:rPr>
              <a:t>SPECJALNOŚĆ: </a:t>
            </a:r>
            <a:r>
              <a:rPr lang="pl-PL" altLang="pl-PL" sz="2600" b="1">
                <a:solidFill>
                  <a:srgbClr val="FF3300"/>
                </a:solidFill>
                <a:latin typeface="Tahoma" panose="020B0604030504040204" pitchFamily="34" charset="0"/>
              </a:rPr>
              <a:t>WOJTEK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04800" y="2133600"/>
            <a:ext cx="84582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 bIns="72000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1. zainteresował się pracą strażaka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2. złożył wizytę w JR-G PSP albo OSP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3. zadawał pytania z zakresu pożarnictwa strażakowi pełniącemu służbę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4. namalował rysunek, napisał krótkie opowiadanie lub zaprezentował krótką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rymowankę przedstawiającą pracę strażaka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5. przeczytał lub poprosił o przeczytanie książki „Jak Wojtek został</a:t>
            </a:r>
            <a:b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</a:br>
            <a:r>
              <a:rPr lang="pl-PL" altLang="pl-PL" sz="1900">
                <a:solidFill>
                  <a:srgbClr val="800000"/>
                </a:solidFill>
                <a:latin typeface="Tahoma" panose="020B0604030504040204" pitchFamily="34" charset="0"/>
              </a:rPr>
              <a:t>    strażakiem?”  </a:t>
            </a:r>
          </a:p>
        </p:txBody>
      </p:sp>
      <p:pic>
        <p:nvPicPr>
          <p:cNvPr id="19461" name="Picture 5" descr="D:\STRAŻ - MDP\SPECJALNOŚCI\SPECJALNOŚCI GRAFIKA\JPG\1.2. wojte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1000"/>
            <a:ext cx="2803525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1038</Words>
  <Application>Microsoft Office PowerPoint</Application>
  <PresentationFormat>Pokaz na ekranie (4:3)</PresentationFormat>
  <Paragraphs>202</Paragraphs>
  <Slides>40</Slides>
  <Notes>40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40</vt:i4>
      </vt:variant>
    </vt:vector>
  </HeadingPairs>
  <TitlesOfParts>
    <vt:vector size="44" baseType="lpstr">
      <vt:lpstr>Times New Roman</vt:lpstr>
      <vt:lpstr>Arial</vt:lpstr>
      <vt:lpstr>Tahoma</vt:lpstr>
      <vt:lpstr>Projekt domyślny</vt:lpstr>
      <vt:lpstr>SPECJALNOŚCI POŻARNICZE DLA MŁODZIEŻOWYCH DRUŻYN POŻARNICZYCH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KANDYDACI</vt:lpstr>
      <vt:lpstr>Prezentacja programu PowerPoint</vt:lpstr>
      <vt:lpstr>Prezentacja programu PowerPoint</vt:lpstr>
      <vt:lpstr>Prezentacja programu PowerPoint</vt:lpstr>
      <vt:lpstr>Prezentacja programu PowerPoint</vt:lpstr>
      <vt:lpstr>ISKIERKI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PŁOMYKI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OGNIKI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Ochotnicza Straż Pożarna "Stołpno"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SPECJALNOŚCI POŻARNICZE DLA MŁODZIEŻOWYCH DRUŻYN POŻARNICZYCH</dc:title>
  <dc:creator>GABINET</dc:creator>
  <cp:lastModifiedBy>Dżemca</cp:lastModifiedBy>
  <cp:revision>15</cp:revision>
  <dcterms:created xsi:type="dcterms:W3CDTF">2006-10-04T11:28:18Z</dcterms:created>
  <dcterms:modified xsi:type="dcterms:W3CDTF">2017-05-14T18:54:51Z</dcterms:modified>
</cp:coreProperties>
</file>